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6" r:id="rId2"/>
    <p:sldMasterId id="2147483672" r:id="rId3"/>
    <p:sldMasterId id="2147483660" r:id="rId4"/>
  </p:sldMasterIdLst>
  <p:notesMasterIdLst>
    <p:notesMasterId r:id="rId22"/>
  </p:notesMasterIdLst>
  <p:sldIdLst>
    <p:sldId id="256" r:id="rId5"/>
    <p:sldId id="312" r:id="rId6"/>
    <p:sldId id="313" r:id="rId7"/>
    <p:sldId id="259" r:id="rId8"/>
    <p:sldId id="296" r:id="rId9"/>
    <p:sldId id="308" r:id="rId10"/>
    <p:sldId id="281" r:id="rId11"/>
    <p:sldId id="270" r:id="rId12"/>
    <p:sldId id="307" r:id="rId13"/>
    <p:sldId id="310" r:id="rId14"/>
    <p:sldId id="263" r:id="rId15"/>
    <p:sldId id="278" r:id="rId16"/>
    <p:sldId id="311" r:id="rId17"/>
    <p:sldId id="262" r:id="rId18"/>
    <p:sldId id="265" r:id="rId19"/>
    <p:sldId id="279" r:id="rId20"/>
    <p:sldId id="292" r:id="rId2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9" autoAdjust="0"/>
    <p:restoredTop sz="94604" autoAdjust="0"/>
  </p:normalViewPr>
  <p:slideViewPr>
    <p:cSldViewPr>
      <p:cViewPr varScale="1">
        <p:scale>
          <a:sx n="53" d="100"/>
          <a:sy n="53" d="100"/>
        </p:scale>
        <p:origin x="-1280"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7" d="100"/>
          <a:sy n="47" d="100"/>
        </p:scale>
        <p:origin x="-1776" y="-5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9" tIns="48325" rIns="96649" bIns="48325"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49" tIns="48325" rIns="96649" bIns="48325" rtlCol="0"/>
          <a:lstStyle>
            <a:lvl1pPr algn="r">
              <a:defRPr sz="1300"/>
            </a:lvl1pPr>
          </a:lstStyle>
          <a:p>
            <a:fld id="{E861451C-6F3C-4A5B-BFB8-3FB7C00D8865}" type="datetimeFigureOut">
              <a:rPr lang="en-US" smtClean="0"/>
              <a:pPr/>
              <a:t>6/28/2012</a:t>
            </a:fld>
            <a:endParaRPr lang="en-US"/>
          </a:p>
        </p:txBody>
      </p:sp>
      <p:sp>
        <p:nvSpPr>
          <p:cNvPr id="4" name="Slide Image Placeholder 3"/>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6649" tIns="48325" rIns="96649" bIns="48325"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9" tIns="48325" rIns="96649" bIns="4832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49" tIns="48325" rIns="96649" bIns="48325"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9" tIns="48325" rIns="96649" bIns="48325" rtlCol="0" anchor="b"/>
          <a:lstStyle>
            <a:lvl1pPr algn="r">
              <a:defRPr sz="1300"/>
            </a:lvl1pPr>
          </a:lstStyle>
          <a:p>
            <a:fld id="{948FC4C2-4E60-43C3-BF0E-E485F776834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8FC4C2-4E60-43C3-BF0E-E485F776834D}"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7/2/2012</a:t>
            </a:r>
            <a:endParaRPr lang="en-US" dirty="0" smtClean="0"/>
          </a:p>
        </p:txBody>
      </p:sp>
      <p:sp>
        <p:nvSpPr>
          <p:cNvPr id="5" name="Footer Placeholder 4"/>
          <p:cNvSpPr>
            <a:spLocks noGrp="1"/>
          </p:cNvSpPr>
          <p:nvPr>
            <p:ph type="ftr" sz="quarter" idx="11"/>
          </p:nvPr>
        </p:nvSpPr>
        <p:spPr/>
        <p:txBody>
          <a:bodyPr/>
          <a:lstStyle/>
          <a:p>
            <a:r>
              <a:rPr lang="en-US" dirty="0" smtClean="0"/>
              <a:t>Scott Cleland -- Precursor LLC</a:t>
            </a:r>
            <a:endParaRPr lang="en-US" dirty="0"/>
          </a:p>
        </p:txBody>
      </p:sp>
      <p:sp>
        <p:nvSpPr>
          <p:cNvPr id="6" name="Slide Number Placeholder 5"/>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7/2/2012</a:t>
            </a:r>
            <a:endParaRPr lang="en-US"/>
          </a:p>
        </p:txBody>
      </p:sp>
      <p:sp>
        <p:nvSpPr>
          <p:cNvPr id="8" name="Footer Placeholder 7"/>
          <p:cNvSpPr>
            <a:spLocks noGrp="1"/>
          </p:cNvSpPr>
          <p:nvPr>
            <p:ph type="ftr" sz="quarter" idx="11"/>
          </p:nvPr>
        </p:nvSpPr>
        <p:spPr/>
        <p:txBody>
          <a:bodyPr/>
          <a:lstStyle/>
          <a:p>
            <a:r>
              <a:rPr lang="en-US" smtClean="0"/>
              <a:t>Scott Cleland -- Precursor LLC</a:t>
            </a:r>
            <a:endParaRPr lang="en-US"/>
          </a:p>
        </p:txBody>
      </p:sp>
      <p:sp>
        <p:nvSpPr>
          <p:cNvPr id="9" name="Slide Number Placeholder 8"/>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dirty="0"/>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7/2/2012</a:t>
            </a:r>
            <a:endParaRPr lang="en-US"/>
          </a:p>
        </p:txBody>
      </p:sp>
      <p:sp>
        <p:nvSpPr>
          <p:cNvPr id="3" name="Footer Placeholder 2"/>
          <p:cNvSpPr>
            <a:spLocks noGrp="1"/>
          </p:cNvSpPr>
          <p:nvPr>
            <p:ph type="ftr" sz="quarter" idx="11"/>
          </p:nvPr>
        </p:nvSpPr>
        <p:spPr/>
        <p:txBody>
          <a:bodyPr/>
          <a:lstStyle/>
          <a:p>
            <a:r>
              <a:rPr lang="en-US" smtClean="0"/>
              <a:t>Scott Cleland -- Precursor LLC</a:t>
            </a:r>
            <a:endParaRPr lang="en-US"/>
          </a:p>
        </p:txBody>
      </p:sp>
      <p:sp>
        <p:nvSpPr>
          <p:cNvPr id="4" name="Slide Number Placeholder 3"/>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7656620E-9EE8-4E21-A5E2-D8495A739158}"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7/2/2012</a:t>
            </a:r>
            <a:endParaRPr lang="en-US"/>
          </a:p>
        </p:txBody>
      </p:sp>
      <p:sp>
        <p:nvSpPr>
          <p:cNvPr id="8" name="Footer Placeholder 7"/>
          <p:cNvSpPr>
            <a:spLocks noGrp="1"/>
          </p:cNvSpPr>
          <p:nvPr>
            <p:ph type="ftr" sz="quarter" idx="11"/>
          </p:nvPr>
        </p:nvSpPr>
        <p:spPr/>
        <p:txBody>
          <a:bodyPr/>
          <a:lstStyle/>
          <a:p>
            <a:r>
              <a:rPr lang="en-US" smtClean="0"/>
              <a:t>Scott Cleland -- Precursor LLC</a:t>
            </a:r>
            <a:endParaRPr lang="en-US"/>
          </a:p>
        </p:txBody>
      </p:sp>
      <p:sp>
        <p:nvSpPr>
          <p:cNvPr id="9" name="Slide Number Placeholder 8"/>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dirty="0"/>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7/2/2012</a:t>
            </a:r>
            <a:endParaRPr lang="en-US"/>
          </a:p>
        </p:txBody>
      </p:sp>
      <p:sp>
        <p:nvSpPr>
          <p:cNvPr id="3" name="Footer Placeholder 2"/>
          <p:cNvSpPr>
            <a:spLocks noGrp="1"/>
          </p:cNvSpPr>
          <p:nvPr>
            <p:ph type="ftr" sz="quarter" idx="11"/>
          </p:nvPr>
        </p:nvSpPr>
        <p:spPr/>
        <p:txBody>
          <a:bodyPr/>
          <a:lstStyle/>
          <a:p>
            <a:r>
              <a:rPr lang="en-US" smtClean="0"/>
              <a:t>Scott Cleland -- Precursor LLC</a:t>
            </a:r>
            <a:endParaRPr lang="en-US"/>
          </a:p>
        </p:txBody>
      </p:sp>
      <p:sp>
        <p:nvSpPr>
          <p:cNvPr id="4" name="Slide Number Placeholder 3"/>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23AB077A-6311-4D74-9037-B071ABA7A32D}"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dirty="0"/>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7/2/2012</a:t>
            </a:r>
            <a:endParaRPr lang="en-US"/>
          </a:p>
        </p:txBody>
      </p:sp>
      <p:sp>
        <p:nvSpPr>
          <p:cNvPr id="8" name="Footer Placeholder 7"/>
          <p:cNvSpPr>
            <a:spLocks noGrp="1"/>
          </p:cNvSpPr>
          <p:nvPr>
            <p:ph type="ftr" sz="quarter" idx="11"/>
          </p:nvPr>
        </p:nvSpPr>
        <p:spPr/>
        <p:txBody>
          <a:bodyPr/>
          <a:lstStyle/>
          <a:p>
            <a:r>
              <a:rPr lang="en-US" smtClean="0"/>
              <a:t>Scott Cleland -- Precursor LLC</a:t>
            </a:r>
            <a:endParaRPr lang="en-US"/>
          </a:p>
        </p:txBody>
      </p:sp>
      <p:sp>
        <p:nvSpPr>
          <p:cNvPr id="9" name="Slide Number Placeholder 8"/>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7/2/2012</a:t>
            </a:r>
            <a:endParaRPr lang="en-US"/>
          </a:p>
        </p:txBody>
      </p:sp>
      <p:sp>
        <p:nvSpPr>
          <p:cNvPr id="3" name="Footer Placeholder 2"/>
          <p:cNvSpPr>
            <a:spLocks noGrp="1"/>
          </p:cNvSpPr>
          <p:nvPr>
            <p:ph type="ftr" sz="quarter" idx="11"/>
          </p:nvPr>
        </p:nvSpPr>
        <p:spPr/>
        <p:txBody>
          <a:bodyPr/>
          <a:lstStyle/>
          <a:p>
            <a:r>
              <a:rPr lang="en-US" smtClean="0"/>
              <a:t>Scott Cleland -- Precursor LLC</a:t>
            </a:r>
            <a:endParaRPr lang="en-US"/>
          </a:p>
        </p:txBody>
      </p:sp>
      <p:sp>
        <p:nvSpPr>
          <p:cNvPr id="4" name="Slide Number Placeholder 3"/>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FA04AA81-CD11-43F4-8C67-A082BB585B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7/2/2012</a:t>
            </a:r>
            <a:endParaRPr lang="en-US"/>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7/2/2012</a:t>
            </a:r>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
        <p:nvSpPr>
          <p:cNvPr id="7" name="Slide Number Placeholder 6"/>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7/2/2012</a:t>
            </a:r>
            <a:endParaRPr lang="en-US"/>
          </a:p>
        </p:txBody>
      </p:sp>
      <p:sp>
        <p:nvSpPr>
          <p:cNvPr id="8" name="Footer Placeholder 7"/>
          <p:cNvSpPr>
            <a:spLocks noGrp="1"/>
          </p:cNvSpPr>
          <p:nvPr>
            <p:ph type="ftr" sz="quarter" idx="11"/>
          </p:nvPr>
        </p:nvSpPr>
        <p:spPr/>
        <p:txBody>
          <a:bodyPr/>
          <a:lstStyle/>
          <a:p>
            <a:r>
              <a:rPr lang="en-US" smtClean="0"/>
              <a:t>Scott Cleland -- Precursor LLC</a:t>
            </a:r>
            <a:endParaRPr lang="en-US"/>
          </a:p>
        </p:txBody>
      </p:sp>
      <p:sp>
        <p:nvSpPr>
          <p:cNvPr id="9" name="Slide Number Placeholder 8"/>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7/2/2012</a:t>
            </a:r>
            <a:endParaRPr lang="en-US" dirty="0"/>
          </a:p>
        </p:txBody>
      </p:sp>
      <p:sp>
        <p:nvSpPr>
          <p:cNvPr id="4" name="Footer Placeholder 3"/>
          <p:cNvSpPr>
            <a:spLocks noGrp="1"/>
          </p:cNvSpPr>
          <p:nvPr>
            <p:ph type="ftr" sz="quarter" idx="11"/>
          </p:nvPr>
        </p:nvSpPr>
        <p:spPr/>
        <p:txBody>
          <a:bodyPr/>
          <a:lstStyle/>
          <a:p>
            <a:r>
              <a:rPr lang="en-US" smtClean="0"/>
              <a:t>Scott Cleland -- Precursor LLC</a:t>
            </a:r>
            <a:endParaRPr lang="en-US"/>
          </a:p>
        </p:txBody>
      </p:sp>
      <p:sp>
        <p:nvSpPr>
          <p:cNvPr id="5" name="Slide Number Placeholder 4"/>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7/2/2012</a:t>
            </a:r>
            <a:endParaRPr lang="en-US"/>
          </a:p>
        </p:txBody>
      </p:sp>
      <p:sp>
        <p:nvSpPr>
          <p:cNvPr id="3" name="Footer Placeholder 2"/>
          <p:cNvSpPr>
            <a:spLocks noGrp="1"/>
          </p:cNvSpPr>
          <p:nvPr>
            <p:ph type="ftr" sz="quarter" idx="11"/>
          </p:nvPr>
        </p:nvSpPr>
        <p:spPr/>
        <p:txBody>
          <a:bodyPr/>
          <a:lstStyle/>
          <a:p>
            <a:r>
              <a:rPr lang="en-US" smtClean="0"/>
              <a:t>Scott Cleland -- Precursor LLC</a:t>
            </a:r>
            <a:endParaRPr lang="en-US"/>
          </a:p>
        </p:txBody>
      </p:sp>
      <p:sp>
        <p:nvSpPr>
          <p:cNvPr id="4" name="Slide Number Placeholder 3"/>
          <p:cNvSpPr>
            <a:spLocks noGrp="1"/>
          </p:cNvSpPr>
          <p:nvPr>
            <p:ph type="sldNum" sz="quarter" idx="12"/>
          </p:nvPr>
        </p:nvSpPr>
        <p:spPr/>
        <p:txBody>
          <a:bodyPr/>
          <a:lstStyle/>
          <a:p>
            <a:fld id="{AD8F4E82-029B-4E53-9A54-B15A858753E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7/2/2012</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Scott Cleland -- Precursor LLC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8F4E82-029B-4E53-9A54-B15A858753E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84" r:id="rId3"/>
    <p:sldLayoutId id="2147483685"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7/2/2012</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Scott Cleland -- Precursor LLC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6620E-9EE8-4E21-A5E2-D8495A7391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7/2/2012</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Scott Cleland -- Precursor LLC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B077A-6311-4D74-9037-B071ABA7A3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7/2/2012</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Scott Cleland -- Precursor LLC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04AA81-CD11-43F4-8C67-A082BB585B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scottcleland.com/" TargetMode="External"/><Relationship Id="rId3" Type="http://schemas.openxmlformats.org/officeDocument/2006/relationships/hyperlink" Target="mailto:scleland@precursor.com" TargetMode="External"/><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searchanddestroybook.com/" TargetMode="External"/><Relationship Id="rId5" Type="http://schemas.openxmlformats.org/officeDocument/2006/relationships/hyperlink" Target="http://www.googlemonitor.com/" TargetMode="External"/><Relationship Id="rId4" Type="http://schemas.openxmlformats.org/officeDocument/2006/relationships/hyperlink" Target="http://www.googleopoly.net/"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bit.ly/o96JZa" TargetMode="External"/><Relationship Id="rId13" Type="http://schemas.openxmlformats.org/officeDocument/2006/relationships/hyperlink" Target="http://1.usa.gov/awhR5K" TargetMode="External"/><Relationship Id="rId18" Type="http://schemas.openxmlformats.org/officeDocument/2006/relationships/hyperlink" Target="http://bit.ly/IF18Ck" TargetMode="External"/><Relationship Id="rId3" Type="http://schemas.openxmlformats.org/officeDocument/2006/relationships/hyperlink" Target="http://1.usa.gov/wXgxNv" TargetMode="External"/><Relationship Id="rId7" Type="http://schemas.openxmlformats.org/officeDocument/2006/relationships/hyperlink" Target="http://reut.rs/tDYRr1" TargetMode="External"/><Relationship Id="rId12" Type="http://schemas.openxmlformats.org/officeDocument/2006/relationships/hyperlink" Target="http://on.wsj.com/a7a99J" TargetMode="External"/><Relationship Id="rId17" Type="http://schemas.openxmlformats.org/officeDocument/2006/relationships/hyperlink" Target="http://1.usa.gov/oJJhC" TargetMode="External"/><Relationship Id="rId2" Type="http://schemas.openxmlformats.org/officeDocument/2006/relationships/hyperlink" Target="http://bit.ly/uGoOzA" TargetMode="External"/><Relationship Id="rId16" Type="http://schemas.openxmlformats.org/officeDocument/2006/relationships/hyperlink" Target="http://bit.ly/60Dloa" TargetMode="External"/><Relationship Id="rId1" Type="http://schemas.openxmlformats.org/officeDocument/2006/relationships/slideLayout" Target="../slideLayouts/slideLayout2.xml"/><Relationship Id="rId6" Type="http://schemas.openxmlformats.org/officeDocument/2006/relationships/hyperlink" Target="http://on.wsj.com/jGH24X" TargetMode="External"/><Relationship Id="rId11" Type="http://schemas.openxmlformats.org/officeDocument/2006/relationships/hyperlink" Target="http://scr.bi/g6YCKP" TargetMode="External"/><Relationship Id="rId5" Type="http://schemas.openxmlformats.org/officeDocument/2006/relationships/hyperlink" Target="http://bit.ly/viK5Uf" TargetMode="External"/><Relationship Id="rId15" Type="http://schemas.openxmlformats.org/officeDocument/2006/relationships/hyperlink" Target="http://nyti.ms/7u9zvW" TargetMode="External"/><Relationship Id="rId10" Type="http://schemas.openxmlformats.org/officeDocument/2006/relationships/hyperlink" Target="http://1.usa.gov/hLTkwi" TargetMode="External"/><Relationship Id="rId19" Type="http://schemas.openxmlformats.org/officeDocument/2006/relationships/hyperlink" Target="http://bit.ly/voEJ" TargetMode="External"/><Relationship Id="rId4" Type="http://schemas.openxmlformats.org/officeDocument/2006/relationships/hyperlink" Target="http://yhoo.it/HIAx32" TargetMode="External"/><Relationship Id="rId9" Type="http://schemas.openxmlformats.org/officeDocument/2006/relationships/hyperlink" Target="http://bit.ly/HLWbCi" TargetMode="External"/><Relationship Id="rId14" Type="http://schemas.openxmlformats.org/officeDocument/2006/relationships/hyperlink" Target="http://bit.ly/IJRzAX"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bit.ly/Mo9Jqc" TargetMode="External"/><Relationship Id="rId3" Type="http://schemas.openxmlformats.org/officeDocument/2006/relationships/hyperlink" Target="http://bit.ly/LOqsE0" TargetMode="External"/><Relationship Id="rId7" Type="http://schemas.openxmlformats.org/officeDocument/2006/relationships/hyperlink" Target="http://buswk.co/1arA6c" TargetMode="External"/><Relationship Id="rId2" Type="http://schemas.openxmlformats.org/officeDocument/2006/relationships/hyperlink" Target="http://bit.ly/KWiv" TargetMode="External"/><Relationship Id="rId1" Type="http://schemas.openxmlformats.org/officeDocument/2006/relationships/slideLayout" Target="../slideLayouts/slideLayout2.xml"/><Relationship Id="rId6" Type="http://schemas.openxmlformats.org/officeDocument/2006/relationships/hyperlink" Target="http://zd.net/LbwGym" TargetMode="External"/><Relationship Id="rId11" Type="http://schemas.openxmlformats.org/officeDocument/2006/relationships/hyperlink" Target="http://onforb.es/5PpIMc" TargetMode="External"/><Relationship Id="rId5" Type="http://schemas.openxmlformats.org/officeDocument/2006/relationships/hyperlink" Target="http://bit.ly/cL485R" TargetMode="External"/><Relationship Id="rId10" Type="http://schemas.openxmlformats.org/officeDocument/2006/relationships/hyperlink" Target="http://bit.ly/MvOrq6" TargetMode="External"/><Relationship Id="rId4" Type="http://schemas.openxmlformats.org/officeDocument/2006/relationships/hyperlink" Target="http://nyti.ms/JU9m5S" TargetMode="External"/><Relationship Id="rId9" Type="http://schemas.openxmlformats.org/officeDocument/2006/relationships/hyperlink" Target="http://bit.ly/LhK6s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googleopoly.net/Written_Testimony_House_Judiciary_Competition_Subcommittee_9-16-10.pdf" TargetMode="External"/><Relationship Id="rId3" Type="http://schemas.openxmlformats.org/officeDocument/2006/relationships/hyperlink" Target="http://www.googlemonitor.com/" TargetMode="External"/><Relationship Id="rId7" Type="http://schemas.openxmlformats.org/officeDocument/2006/relationships/hyperlink" Target="http://www.netcompetition.org/Written_Testimony_House_Privacy_071707.pdf" TargetMode="External"/><Relationship Id="rId2" Type="http://schemas.openxmlformats.org/officeDocument/2006/relationships/hyperlink" Target="http://www.precursorblog.com/" TargetMode="External"/><Relationship Id="rId1" Type="http://schemas.openxmlformats.org/officeDocument/2006/relationships/slideLayout" Target="../slideLayouts/slideLayout2.xml"/><Relationship Id="rId6" Type="http://schemas.openxmlformats.org/officeDocument/2006/relationships/hyperlink" Target="http://googleopoly.net/cleland_testimony_092707.pdf" TargetMode="External"/><Relationship Id="rId5" Type="http://schemas.openxmlformats.org/officeDocument/2006/relationships/hyperlink" Target="http://www.scottcleland.com/" TargetMode="External"/><Relationship Id="rId4" Type="http://schemas.openxmlformats.org/officeDocument/2006/relationships/hyperlink" Target="http://www.netcompetition.org/" TargetMode="External"/><Relationship Id="rId9" Type="http://schemas.openxmlformats.org/officeDocument/2006/relationships/hyperlink" Target="http://www.precursorblog.com/content/why-google-a-monopoly-presenting-case-federalist-society"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googleopoly.net/Why_The_FTC_Should_Block_Google.pdf" TargetMode="External"/><Relationship Id="rId13" Type="http://schemas.openxmlformats.org/officeDocument/2006/relationships/hyperlink" Target="http://www.googlemonitor.com/" TargetMode="External"/><Relationship Id="rId3" Type="http://schemas.openxmlformats.org/officeDocument/2006/relationships/hyperlink" Target="http://googleopoly.net/merger.html" TargetMode="External"/><Relationship Id="rId7" Type="http://schemas.openxmlformats.org/officeDocument/2006/relationships/hyperlink" Target="http://googleopoly.net/Googles_Digital_Information_Distribution_Bottleneck_Chart.pdf" TargetMode="External"/><Relationship Id="rId12" Type="http://schemas.openxmlformats.org/officeDocument/2006/relationships/hyperlink" Target="http://www.googleopoly.net/Googleopoly%20VIII%20Google's%20Deceptive%20&amp;%20Predatory%20Search%20Practices.pdf" TargetMode="External"/><Relationship Id="rId2" Type="http://schemas.openxmlformats.org/officeDocument/2006/relationships/hyperlink" Target="http://www.googleopoly.net/" TargetMode="External"/><Relationship Id="rId1" Type="http://schemas.openxmlformats.org/officeDocument/2006/relationships/slideLayout" Target="../slideLayouts/slideLayout2.xml"/><Relationship Id="rId6" Type="http://schemas.openxmlformats.org/officeDocument/2006/relationships/hyperlink" Target="http://googleopoly.net/Googleopoly_IV_The_Googleopsony_Case.pdf" TargetMode="External"/><Relationship Id="rId11" Type="http://schemas.openxmlformats.org/officeDocument/2006/relationships/hyperlink" Target="http://www.googleopoly.net/Skyhook_Wireless_is_GooglesNetscape_Googleopoly_VII_Monopolizing_Location_Services.pdf" TargetMode="External"/><Relationship Id="rId5" Type="http://schemas.openxmlformats.org/officeDocument/2006/relationships/hyperlink" Target="http://googleopoly.net/googleopoly_3_dependency.pdf" TargetMode="External"/><Relationship Id="rId10" Type="http://schemas.openxmlformats.org/officeDocument/2006/relationships/hyperlink" Target="http://googleopoly.net/Googleopoly_VI_Presentation.pdf" TargetMode="External"/><Relationship Id="rId4" Type="http://schemas.openxmlformats.org/officeDocument/2006/relationships/hyperlink" Target="http://googleopoly.net/googleopoly_2.pdf" TargetMode="External"/><Relationship Id="rId9" Type="http://schemas.openxmlformats.org/officeDocument/2006/relationships/hyperlink" Target="http://googleopoly.net/merger_to_monopoly.pdf" TargetMode="External"/><Relationship Id="rId14" Type="http://schemas.openxmlformats.org/officeDocument/2006/relationships/hyperlink" Target="http://www.searchanddestroybook.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www.bloomberg.com/news/2012-03-13/apple-said-to-be-subpoenaed-by-u-s-regulators-on-google-s-mobile-search.html" TargetMode="External"/><Relationship Id="rId2" Type="http://schemas.openxmlformats.org/officeDocument/2006/relationships/hyperlink" Target="http://gs.statcounter.com/"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hyperlink" Target="http://gs.statcounter.com/" TargetMode="External"/><Relationship Id="rId13" Type="http://schemas.openxmlformats.org/officeDocument/2006/relationships/hyperlink" Target="http://www.googleopoly.net/Written_Testimony_House_Judiciary_Competition_Subcommittee_9-16-10.pdf" TargetMode="External"/><Relationship Id="rId18" Type="http://schemas.openxmlformats.org/officeDocument/2006/relationships/hyperlink" Target="http://searchengineland.com/report-google-controls-44-percent-of-global-online-advertising-103743" TargetMode="External"/><Relationship Id="rId3" Type="http://schemas.openxmlformats.org/officeDocument/2006/relationships/hyperlink" Target="https://www.bernsteinresearch.com/BRWEB/Public/Login.aspx?ReturnUrl=/brweb/Home.aspx" TargetMode="External"/><Relationship Id="rId7" Type="http://schemas.openxmlformats.org/officeDocument/2006/relationships/hyperlink" Target="http://news.yahoo.com/google-hits-250-million-total-users-095416018.html" TargetMode="External"/><Relationship Id="rId12" Type="http://schemas.openxmlformats.org/officeDocument/2006/relationships/hyperlink" Target="http://www.techwatch.co.uk/2012/01/24/youtube-gets-4-billion-views-per-day/" TargetMode="External"/><Relationship Id="rId17" Type="http://schemas.openxmlformats.org/officeDocument/2006/relationships/hyperlink" Target="http://www.bizreport.com/2009/01/attributor_releases_online_ad-serving_market_share_figures.html" TargetMode="External"/><Relationship Id="rId2" Type="http://schemas.openxmlformats.org/officeDocument/2006/relationships/hyperlink" Target="http://www.quora.com/How-many-people-use-Google-world-wide" TargetMode="External"/><Relationship Id="rId16" Type="http://schemas.openxmlformats.org/officeDocument/2006/relationships/hyperlink" Target="http://www.marketwatch.com/story/comscore-releases-february-2012-us-search-engine-rankings-2012-03-09" TargetMode="External"/><Relationship Id="rId1" Type="http://schemas.openxmlformats.org/officeDocument/2006/relationships/slideLayout" Target="../slideLayouts/slideLayout8.xml"/><Relationship Id="rId6" Type="http://schemas.openxmlformats.org/officeDocument/2006/relationships/hyperlink" Target="http://www.nytimes.com/2012/03/20/technology/many-sites-chart-a-new-course-as-google-expands-fees.html?pagewanted=all" TargetMode="External"/><Relationship Id="rId11" Type="http://schemas.openxmlformats.org/officeDocument/2006/relationships/hyperlink" Target="http://www.comscore.com/Press_Events/Press_Releases/2012/2/comScore_Releases_January_2012_U.S._Online_Video_Rankings" TargetMode="External"/><Relationship Id="rId5" Type="http://schemas.openxmlformats.org/officeDocument/2006/relationships/hyperlink" Target="http://googlemobile.blogspot.com/2012/02/androidmobile-world-congress-its-all.html" TargetMode="External"/><Relationship Id="rId15" Type="http://schemas.openxmlformats.org/officeDocument/2006/relationships/hyperlink" Target="http://www.emarketer.com/PressRelease.aspx?R=1008451" TargetMode="External"/><Relationship Id="rId10" Type="http://schemas.openxmlformats.org/officeDocument/2006/relationships/hyperlink" Target="http://allthingsd.com/20120110/android-edges-ahead-of-ios-in-ad-impressions/" TargetMode="External"/><Relationship Id="rId4" Type="http://schemas.openxmlformats.org/officeDocument/2006/relationships/hyperlink" Target="http://informationweek.com/news/software/productivity_apps/232500164" TargetMode="External"/><Relationship Id="rId9" Type="http://schemas.openxmlformats.org/officeDocument/2006/relationships/hyperlink" Target="http://www.bloomberg.com/news/2012-03-13/apple-said-to-be-subpoenaed-by-u-s-regulators-on-google-s-mobile-search.html" TargetMode="External"/><Relationship Id="rId14" Type="http://schemas.openxmlformats.org/officeDocument/2006/relationships/hyperlink" Target="http://www.zdnet.com/blog/google/google-is-now-the-top-public-dns-provider-in-the-world/358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1219200"/>
            <a:ext cx="8763000" cy="304800"/>
          </a:xfrm>
        </p:spPr>
        <p:txBody>
          <a:bodyPr>
            <a:noAutofit/>
          </a:bodyPr>
          <a:lstStyle/>
          <a:p>
            <a:pPr marL="571500" indent="-571500"/>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3200" b="1" dirty="0" smtClean="0"/>
              <a:t>EU-Google Antitrust Primer: Top Ten Q&amp;A</a:t>
            </a:r>
            <a:r>
              <a:rPr lang="en-US" b="1" dirty="0" smtClean="0"/>
              <a:t/>
            </a:r>
            <a:br>
              <a:rPr lang="en-US" b="1" dirty="0" smtClean="0"/>
            </a:br>
            <a:r>
              <a:rPr lang="en-US" sz="4800" b="1" dirty="0" smtClean="0"/>
              <a:t> </a:t>
            </a:r>
            <a:r>
              <a:rPr lang="en-US" b="1" dirty="0" smtClean="0"/>
              <a:t/>
            </a:r>
            <a:br>
              <a:rPr lang="en-US" b="1" dirty="0" smtClean="0"/>
            </a:br>
            <a:r>
              <a:rPr lang="en-US" sz="900" dirty="0" smtClean="0"/>
              <a:t> </a:t>
            </a:r>
            <a:r>
              <a:rPr lang="en-US" sz="4000" dirty="0" smtClean="0"/>
              <a:t/>
            </a:r>
            <a:br>
              <a:rPr lang="en-US" sz="4000" dirty="0" smtClean="0"/>
            </a:br>
            <a:endParaRPr lang="en-US" sz="2400" i="1" dirty="0"/>
          </a:p>
        </p:txBody>
      </p:sp>
      <p:sp>
        <p:nvSpPr>
          <p:cNvPr id="3" name="Subtitle 2"/>
          <p:cNvSpPr>
            <a:spLocks noGrp="1"/>
          </p:cNvSpPr>
          <p:nvPr>
            <p:ph type="subTitle" idx="1"/>
          </p:nvPr>
        </p:nvSpPr>
        <p:spPr>
          <a:xfrm>
            <a:off x="304800" y="4572000"/>
            <a:ext cx="8534400" cy="1143000"/>
          </a:xfrm>
        </p:spPr>
        <p:txBody>
          <a:bodyPr>
            <a:noAutofit/>
          </a:bodyPr>
          <a:lstStyle/>
          <a:p>
            <a:r>
              <a:rPr lang="en-US" sz="2200" dirty="0" smtClean="0">
                <a:solidFill>
                  <a:schemeClr val="tx1"/>
                </a:solidFill>
              </a:rPr>
              <a:t>By</a:t>
            </a:r>
            <a:r>
              <a:rPr lang="en-US" sz="2200" b="1" dirty="0" smtClean="0">
                <a:solidFill>
                  <a:schemeClr val="tx1"/>
                </a:solidFill>
              </a:rPr>
              <a:t> Scott Cleland*</a:t>
            </a:r>
          </a:p>
          <a:p>
            <a:r>
              <a:rPr lang="en-US" sz="1800" dirty="0" smtClean="0">
                <a:solidFill>
                  <a:schemeClr val="tx1"/>
                </a:solidFill>
              </a:rPr>
              <a:t>President, Precursor LLC**  </a:t>
            </a:r>
            <a:r>
              <a:rPr lang="en-US" sz="1800" i="1" dirty="0" smtClean="0">
                <a:solidFill>
                  <a:schemeClr val="tx1"/>
                </a:solidFill>
                <a:hlinkClick r:id="rId3"/>
              </a:rPr>
              <a:t>scleland@precursor.com</a:t>
            </a:r>
            <a:endParaRPr lang="en-US" sz="1800" i="1" dirty="0" smtClean="0">
              <a:solidFill>
                <a:schemeClr val="tx1"/>
              </a:solidFill>
            </a:endParaRPr>
          </a:p>
          <a:p>
            <a:r>
              <a:rPr lang="en-US" sz="1400" i="1" dirty="0" smtClean="0">
                <a:solidFill>
                  <a:schemeClr val="tx1"/>
                </a:solidFill>
                <a:hlinkClick r:id="rId4"/>
              </a:rPr>
              <a:t>www.Googleopoly.net</a:t>
            </a:r>
            <a:r>
              <a:rPr lang="en-US" sz="1400" i="1" dirty="0" smtClean="0">
                <a:solidFill>
                  <a:schemeClr val="tx1"/>
                </a:solidFill>
              </a:rPr>
              <a:t>;  </a:t>
            </a:r>
            <a:r>
              <a:rPr lang="en-US" sz="1400" i="1" dirty="0" smtClean="0">
                <a:solidFill>
                  <a:schemeClr val="tx1"/>
                </a:solidFill>
                <a:hlinkClick r:id="rId5"/>
              </a:rPr>
              <a:t>www.GoogleMonitor.com</a:t>
            </a:r>
            <a:r>
              <a:rPr lang="en-US" sz="1400" i="1" dirty="0" smtClean="0">
                <a:solidFill>
                  <a:schemeClr val="tx1"/>
                </a:solidFill>
              </a:rPr>
              <a:t>; &amp; </a:t>
            </a:r>
            <a:r>
              <a:rPr lang="en-US" sz="1400" i="1" dirty="0" smtClean="0">
                <a:solidFill>
                  <a:schemeClr val="tx1"/>
                </a:solidFill>
                <a:hlinkClick r:id="rId6"/>
              </a:rPr>
              <a:t>www.SearchAndDestroyBook.com</a:t>
            </a:r>
            <a:endParaRPr lang="en-US" sz="1400" i="1" dirty="0" smtClean="0">
              <a:solidFill>
                <a:schemeClr val="tx1"/>
              </a:solidFill>
            </a:endParaRPr>
          </a:p>
          <a:p>
            <a:r>
              <a:rPr lang="en-US" sz="2000" b="1" dirty="0" smtClean="0">
                <a:solidFill>
                  <a:schemeClr val="tx1"/>
                </a:solidFill>
              </a:rPr>
              <a:t>July 2, 2012</a:t>
            </a:r>
            <a:endParaRPr lang="en-US" sz="2000" b="1" dirty="0">
              <a:solidFill>
                <a:schemeClr val="tx1"/>
              </a:solidFill>
            </a:endParaRPr>
          </a:p>
        </p:txBody>
      </p:sp>
      <p:pic>
        <p:nvPicPr>
          <p:cNvPr id="4" name="Picture 4" descr="Precursor"/>
          <p:cNvPicPr>
            <a:picLocks noChangeAspect="1" noChangeArrowheads="1"/>
          </p:cNvPicPr>
          <p:nvPr/>
        </p:nvPicPr>
        <p:blipFill>
          <a:blip r:embed="rId7" cstate="print"/>
          <a:srcRect/>
          <a:stretch>
            <a:fillRect/>
          </a:stretch>
        </p:blipFill>
        <p:spPr bwMode="auto">
          <a:xfrm>
            <a:off x="3009900" y="228600"/>
            <a:ext cx="3124200" cy="679450"/>
          </a:xfrm>
          <a:prstGeom prst="rect">
            <a:avLst/>
          </a:prstGeom>
          <a:noFill/>
          <a:ln w="9525">
            <a:noFill/>
            <a:miter lim="800000"/>
            <a:headEnd/>
            <a:tailEnd/>
          </a:ln>
        </p:spPr>
      </p:pic>
      <p:sp>
        <p:nvSpPr>
          <p:cNvPr id="5" name="TextBox 4"/>
          <p:cNvSpPr txBox="1"/>
          <p:nvPr/>
        </p:nvSpPr>
        <p:spPr>
          <a:xfrm>
            <a:off x="685800" y="5950803"/>
            <a:ext cx="7772400" cy="461665"/>
          </a:xfrm>
          <a:prstGeom prst="rect">
            <a:avLst/>
          </a:prstGeom>
          <a:noFill/>
        </p:spPr>
        <p:txBody>
          <a:bodyPr wrap="square" rtlCol="0">
            <a:spAutoFit/>
          </a:bodyPr>
          <a:lstStyle/>
          <a:p>
            <a:pPr algn="ctr"/>
            <a:r>
              <a:rPr lang="en-US" sz="1200" i="1" dirty="0" smtClean="0"/>
              <a:t>*  The views expressed in this presentation are the author’s; see Scott Cleland’s full biography at: </a:t>
            </a:r>
            <a:r>
              <a:rPr lang="en-US" sz="1200" i="1" dirty="0" smtClean="0">
                <a:hlinkClick r:id="rId8"/>
              </a:rPr>
              <a:t>www.ScottCleland.com</a:t>
            </a:r>
            <a:r>
              <a:rPr lang="en-US" sz="1200" i="1" dirty="0" smtClean="0"/>
              <a:t> </a:t>
            </a:r>
          </a:p>
          <a:p>
            <a:pPr algn="ctr"/>
            <a:r>
              <a:rPr lang="en-US" sz="1200" i="1" dirty="0" smtClean="0"/>
              <a:t>**Precursor LLC serves Fortune 500 clients, some of which are Google competitors. </a:t>
            </a:r>
          </a:p>
        </p:txBody>
      </p:sp>
      <p:sp>
        <p:nvSpPr>
          <p:cNvPr id="6" name="TextBox 5"/>
          <p:cNvSpPr txBox="1"/>
          <p:nvPr/>
        </p:nvSpPr>
        <p:spPr>
          <a:xfrm>
            <a:off x="1600200" y="1940510"/>
            <a:ext cx="6324600" cy="2800767"/>
          </a:xfrm>
          <a:prstGeom prst="rect">
            <a:avLst/>
          </a:prstGeom>
          <a:noFill/>
        </p:spPr>
        <p:txBody>
          <a:bodyPr wrap="square" rtlCol="0">
            <a:spAutoFit/>
          </a:bodyPr>
          <a:lstStyle/>
          <a:p>
            <a:pPr marL="342900" indent="-342900">
              <a:buFont typeface="+mj-lt"/>
              <a:buAutoNum type="arabicPeriod"/>
            </a:pPr>
            <a:r>
              <a:rPr lang="en-US" sz="1600" dirty="0" smtClean="0"/>
              <a:t>What’s the EU’s Antitrust Problem with Google?  (In their own words.)</a:t>
            </a:r>
          </a:p>
          <a:p>
            <a:pPr marL="342900" indent="-342900">
              <a:buFont typeface="+mj-lt"/>
              <a:buAutoNum type="arabicPeriod"/>
            </a:pPr>
            <a:r>
              <a:rPr lang="en-US" sz="1600" dirty="0" smtClean="0"/>
              <a:t>How Can One Explain the Google Antitrust Problem to a Non-Expert?</a:t>
            </a:r>
          </a:p>
          <a:p>
            <a:pPr marL="342900" indent="-342900">
              <a:buFont typeface="+mj-lt"/>
              <a:buAutoNum type="arabicPeriod"/>
            </a:pPr>
            <a:r>
              <a:rPr lang="en-US" sz="1600" dirty="0" smtClean="0"/>
              <a:t>Why Isn’t Competition “One Click Away?”  </a:t>
            </a:r>
            <a:r>
              <a:rPr lang="en-US" sz="1600" i="1" dirty="0" smtClean="0"/>
              <a:t>(graphic)</a:t>
            </a:r>
          </a:p>
          <a:p>
            <a:pPr marL="342900" indent="-342900">
              <a:buFont typeface="+mj-lt"/>
              <a:buAutoNum type="arabicPeriod"/>
            </a:pPr>
            <a:r>
              <a:rPr lang="en-US" sz="1600" dirty="0" smtClean="0"/>
              <a:t>How Did Google Become a Monopoly? (graphic)</a:t>
            </a:r>
          </a:p>
          <a:p>
            <a:pPr marL="342900" indent="-342900">
              <a:buFont typeface="+mj-lt"/>
              <a:buAutoNum type="arabicPeriod"/>
            </a:pPr>
            <a:r>
              <a:rPr lang="en-US" sz="1600" dirty="0" smtClean="0"/>
              <a:t>Why Does Google Have a Search Advertising Monopoly? </a:t>
            </a:r>
            <a:r>
              <a:rPr lang="en-US" sz="1600" i="1" dirty="0" smtClean="0"/>
              <a:t>(graphic)</a:t>
            </a:r>
            <a:endParaRPr lang="en-US" sz="1600" dirty="0" smtClean="0"/>
          </a:p>
          <a:p>
            <a:pPr marL="342900" indent="-342900">
              <a:buFont typeface="+mj-lt"/>
              <a:buAutoNum type="arabicPeriod"/>
            </a:pPr>
            <a:r>
              <a:rPr lang="en-US" sz="1600" dirty="0" smtClean="0"/>
              <a:t>What Makes Google’s Monopoly Lasting?  </a:t>
            </a:r>
            <a:r>
              <a:rPr lang="en-US" sz="1600" i="1" dirty="0" smtClean="0"/>
              <a:t>(graphic)</a:t>
            </a:r>
          </a:p>
          <a:p>
            <a:pPr marL="342900" indent="-342900">
              <a:buFont typeface="+mj-lt"/>
              <a:buAutoNum type="arabicPeriod"/>
            </a:pPr>
            <a:r>
              <a:rPr lang="en-US" sz="1600" dirty="0" smtClean="0"/>
              <a:t>Is Google’s Dominance Spreading? </a:t>
            </a:r>
            <a:r>
              <a:rPr lang="en-US" sz="1600" i="1" dirty="0" smtClean="0"/>
              <a:t>(graphic)</a:t>
            </a:r>
          </a:p>
          <a:p>
            <a:pPr marL="342900" indent="-342900">
              <a:buFont typeface="+mj-lt"/>
              <a:buAutoNum type="arabicPeriod"/>
            </a:pPr>
            <a:r>
              <a:rPr lang="en-US" sz="1600" dirty="0" smtClean="0"/>
              <a:t>How Bad is Google’s Antitrust Record Overall?  </a:t>
            </a:r>
            <a:r>
              <a:rPr lang="en-US" sz="1600" i="1" dirty="0" smtClean="0"/>
              <a:t>(graphic)</a:t>
            </a:r>
          </a:p>
          <a:p>
            <a:pPr marL="342900" indent="-342900">
              <a:buFont typeface="+mj-lt"/>
              <a:buAutoNum type="arabicPeriod"/>
            </a:pPr>
            <a:r>
              <a:rPr lang="en-US" sz="1600" dirty="0" smtClean="0"/>
              <a:t>What is Google’s Monopolization Strategy?</a:t>
            </a:r>
          </a:p>
          <a:p>
            <a:pPr marL="342900" indent="-342900">
              <a:buFont typeface="+mj-lt"/>
              <a:buAutoNum type="arabicPeriod"/>
            </a:pPr>
            <a:r>
              <a:rPr lang="en-US" sz="1600" dirty="0" smtClean="0"/>
              <a:t>How are Consumers and Innovation Harmed by Google?</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503238"/>
          </a:xfrm>
        </p:spPr>
        <p:txBody>
          <a:bodyPr>
            <a:noAutofit/>
          </a:bodyPr>
          <a:lstStyle/>
          <a:p>
            <a:r>
              <a:rPr lang="en-US" sz="2800" b="1" dirty="0" smtClean="0">
                <a:solidFill>
                  <a:srgbClr val="FF0000"/>
                </a:solidFill>
              </a:rPr>
              <a:t>8. Google Has The World’s Worst Current Antitrust Record</a:t>
            </a:r>
            <a:endParaRPr lang="en-US" sz="2800" b="1" dirty="0">
              <a:solidFill>
                <a:srgbClr val="FF0000"/>
              </a:solidFill>
            </a:endParaRPr>
          </a:p>
        </p:txBody>
      </p:sp>
      <p:graphicFrame>
        <p:nvGraphicFramePr>
          <p:cNvPr id="7" name="Table 6"/>
          <p:cNvGraphicFramePr>
            <a:graphicFrameLocks noGrp="1"/>
          </p:cNvGraphicFramePr>
          <p:nvPr/>
        </p:nvGraphicFramePr>
        <p:xfrm>
          <a:off x="1524000" y="1219215"/>
          <a:ext cx="6248400" cy="4800585"/>
        </p:xfrm>
        <a:graphic>
          <a:graphicData uri="http://schemas.openxmlformats.org/drawingml/2006/table">
            <a:tbl>
              <a:tblPr/>
              <a:tblGrid>
                <a:gridCol w="613100"/>
                <a:gridCol w="926172"/>
                <a:gridCol w="3717733"/>
                <a:gridCol w="991395"/>
              </a:tblGrid>
              <a:tr h="243565">
                <a:tc>
                  <a:txBody>
                    <a:bodyPr/>
                    <a:lstStyle/>
                    <a:p>
                      <a:pPr algn="ctr" fontAlgn="b"/>
                      <a:r>
                        <a:rPr lang="en-US" sz="1100" b="1" i="0" u="none" strike="noStrike" dirty="0">
                          <a:solidFill>
                            <a:srgbClr val="000000"/>
                          </a:solidFill>
                          <a:latin typeface="QuickType II Condensed"/>
                        </a:rPr>
                        <a:t>YEAR</a:t>
                      </a:r>
                    </a:p>
                  </a:txBody>
                  <a:tcPr marL="6350" marR="6350" marT="6350" marB="0" anchor="b">
                    <a:lnL>
                      <a:noFill/>
                    </a:lnL>
                    <a:lnR>
                      <a:noFill/>
                    </a:lnR>
                    <a:lnT>
                      <a:noFill/>
                    </a:lnT>
                    <a:lnB>
                      <a:noFill/>
                    </a:lnB>
                  </a:tcPr>
                </a:tc>
                <a:tc>
                  <a:txBody>
                    <a:bodyPr/>
                    <a:lstStyle/>
                    <a:p>
                      <a:pPr algn="ctr" fontAlgn="b"/>
                      <a:r>
                        <a:rPr lang="en-US" sz="1100" b="1" i="0" u="none" strike="noStrike">
                          <a:solidFill>
                            <a:srgbClr val="000000"/>
                          </a:solidFill>
                          <a:latin typeface="QuickType II Condensed"/>
                        </a:rPr>
                        <a:t>JURISDICTION</a:t>
                      </a:r>
                    </a:p>
                  </a:txBody>
                  <a:tcPr marL="6350" marR="6350" marT="6350" marB="0" anchor="b">
                    <a:lnL>
                      <a:noFill/>
                    </a:lnL>
                    <a:lnR>
                      <a:noFill/>
                    </a:lnR>
                    <a:lnT>
                      <a:noFill/>
                    </a:lnT>
                    <a:lnB>
                      <a:noFill/>
                    </a:lnB>
                  </a:tcPr>
                </a:tc>
                <a:tc>
                  <a:txBody>
                    <a:bodyPr/>
                    <a:lstStyle/>
                    <a:p>
                      <a:pPr algn="l" fontAlgn="b"/>
                      <a:r>
                        <a:rPr lang="en-US" sz="1100" b="1" i="0" u="none" strike="noStrike">
                          <a:solidFill>
                            <a:srgbClr val="000000"/>
                          </a:solidFill>
                          <a:latin typeface="QuickType II Condensed"/>
                        </a:rPr>
                        <a:t>                DESCRIPTION OF OFFENSE</a:t>
                      </a:r>
                    </a:p>
                  </a:txBody>
                  <a:tcPr marL="6350" marR="6350" marT="6350" marB="0" anchor="b">
                    <a:lnL>
                      <a:noFill/>
                    </a:lnL>
                    <a:lnR>
                      <a:noFill/>
                    </a:lnR>
                    <a:lnT>
                      <a:noFill/>
                    </a:lnT>
                    <a:lnB>
                      <a:noFill/>
                    </a:lnB>
                  </a:tcPr>
                </a:tc>
                <a:tc>
                  <a:txBody>
                    <a:bodyPr/>
                    <a:lstStyle/>
                    <a:p>
                      <a:pPr algn="ctr" fontAlgn="b"/>
                      <a:r>
                        <a:rPr lang="en-US" sz="1100" b="1" i="0" u="none" strike="noStrike">
                          <a:solidFill>
                            <a:srgbClr val="000000"/>
                          </a:solidFill>
                          <a:latin typeface="QuickType II Condensed"/>
                        </a:rPr>
                        <a:t>MORE INFO</a:t>
                      </a: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2012</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EU </a:t>
                      </a:r>
                    </a:p>
                  </a:txBody>
                  <a:tcPr marL="6350" marR="6350" marT="6350" marB="0" anchor="b">
                    <a:lnL>
                      <a:noFill/>
                    </a:lnL>
                    <a:lnR>
                      <a:noFill/>
                    </a:lnR>
                    <a:lnT>
                      <a:noFill/>
                    </a:lnT>
                    <a:lnB>
                      <a:noFill/>
                    </a:lnB>
                  </a:tcPr>
                </a:tc>
                <a:tc>
                  <a:txBody>
                    <a:bodyPr/>
                    <a:lstStyle/>
                    <a:p>
                      <a:pPr algn="l" fontAlgn="b"/>
                      <a:r>
                        <a:rPr lang="en-US" sz="1100" b="0" i="0" u="none" strike="noStrike" dirty="0">
                          <a:solidFill>
                            <a:srgbClr val="000000"/>
                          </a:solidFill>
                          <a:latin typeface="QuickType II Condensed"/>
                        </a:rPr>
                        <a:t>Expected to be ruled a monopoly that abused market power</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2"/>
                        </a:rPr>
                        <a:t>http://bit.ly/uGoOzA</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2012</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DOJ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Officially warned to not abuse standards essential patents</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3"/>
                        </a:rPr>
                        <a:t>http://1.usa.gov/wXgxNv</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2012</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EU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Formally investigating Google-Motorola's abuse of patents </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4"/>
                        </a:rPr>
                        <a:t>http://yhoo.it/HIAx32</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2012</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S. Korea</a:t>
                      </a:r>
                    </a:p>
                  </a:txBody>
                  <a:tcPr marL="6350" marR="6350" marT="6350" marB="0" anchor="b">
                    <a:lnL>
                      <a:noFill/>
                    </a:lnL>
                    <a:lnR>
                      <a:noFill/>
                    </a:lnR>
                    <a:lnT>
                      <a:noFill/>
                    </a:lnT>
                    <a:lnB>
                      <a:noFill/>
                    </a:lnB>
                  </a:tcPr>
                </a:tc>
                <a:tc>
                  <a:txBody>
                    <a:bodyPr/>
                    <a:lstStyle/>
                    <a:p>
                      <a:pPr algn="l" fontAlgn="b"/>
                      <a:r>
                        <a:rPr lang="en-US" sz="1100" b="0" i="0" u="none" strike="noStrike" dirty="0">
                          <a:solidFill>
                            <a:srgbClr val="000000"/>
                          </a:solidFill>
                          <a:latin typeface="QuickType II Condensed"/>
                        </a:rPr>
                        <a:t>Considering max penalty for systematic obstruction of justice</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rPr>
                        <a:t>http://bit.ly/IAFlvq</a:t>
                      </a: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Senate</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Senators find complaints warrant "thorough" FTC investigation</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5"/>
                        </a:rPr>
                        <a:t>http://bit.ly/viK5Uf</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FTC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Launched broad antitrust probe of search ad behavior</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6"/>
                        </a:rPr>
                        <a:t>http://on.wsj.com/jGH24X</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Brazil</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Competitors' file complaint over Google's advertising practices</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7"/>
                        </a:rPr>
                        <a:t>http://reut.rs/tDYRr1</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India</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Antitrust authorities urged to investigate ad practices</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8"/>
                        </a:rPr>
                        <a:t>http://bit.ly/o96JZa</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Argentina</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Authorities investigating search dominance/ad discrimination</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9"/>
                        </a:rPr>
                        <a:t>http://bit.ly/HLWbCi</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DOJ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DOJ/Court will police ITA acquisition antitrust problems</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0"/>
                        </a:rPr>
                        <a:t>http://1.usa.gov/hLTkwi</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2011</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Court</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Federal Judge rejects Book Settlement as anti-competitive </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1"/>
                        </a:rPr>
                        <a:t>http://scr.bi/g6YCKP</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2010</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France</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Authorities ruled Google search monopoly, found discrimination</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2"/>
                        </a:rPr>
                        <a:t>http://on.wsj.com/a7a99J</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2010</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Court</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Found to be broadly colluding to limit employees' compensation</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3"/>
                        </a:rPr>
                        <a:t>http://1.usa.gov/awhR5K</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2010</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Court</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Skyhook sues over unlawful interference with contracts </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4"/>
                        </a:rPr>
                        <a:t>http://bit.ly/IJRzAX</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2010</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DOJ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Opposed revised Book Settlement as anti-competitive/illegal </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rPr>
                        <a:t>http://bit.ly/d1t6yP</a:t>
                      </a: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2010</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Germany</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Companies file complaints: search discrimination/infringement </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5"/>
                        </a:rPr>
                        <a:t>http://nyti.ms/7u9zvW</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2009</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UK </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Competitor files complaint, documents predatory ad penalties</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6"/>
                        </a:rPr>
                        <a:t>http://bit.ly/60Dloa</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2009</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FTC</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Forced Google CEO off Apple's Board as anti-competitive</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7"/>
                        </a:rPr>
                        <a:t>http://1.usa.gov/oJJhC</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2009</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Italy</a:t>
                      </a:r>
                    </a:p>
                  </a:txBody>
                  <a:tcPr marL="6350" marR="6350" marT="6350" marB="0" anchor="b">
                    <a:lnL>
                      <a:noFill/>
                    </a:lnL>
                    <a:lnR>
                      <a:noFill/>
                    </a:lnR>
                    <a:lnT>
                      <a:noFill/>
                    </a:lnT>
                    <a:lnB>
                      <a:noFill/>
                    </a:lnB>
                  </a:tcPr>
                </a:tc>
                <a:tc>
                  <a:txBody>
                    <a:bodyPr/>
                    <a:lstStyle/>
                    <a:p>
                      <a:pPr algn="l" fontAlgn="b"/>
                      <a:r>
                        <a:rPr lang="en-US" sz="1100" b="0" i="0" u="none" strike="noStrike">
                          <a:solidFill>
                            <a:srgbClr val="000000"/>
                          </a:solidFill>
                          <a:latin typeface="QuickType II Condensed"/>
                        </a:rPr>
                        <a:t>Investigation of complaints of Google abusing its ad dominance</a:t>
                      </a:r>
                    </a:p>
                  </a:txBody>
                  <a:tcPr marL="6350" marR="6350" marT="6350" marB="0" anchor="b">
                    <a:lnL>
                      <a:noFill/>
                    </a:lnL>
                    <a:lnR>
                      <a:noFill/>
                    </a:lnR>
                    <a:lnT>
                      <a:noFill/>
                    </a:lnT>
                    <a:lnB>
                      <a:noFill/>
                    </a:lnB>
                  </a:tcPr>
                </a:tc>
                <a:tc>
                  <a:txBody>
                    <a:bodyPr/>
                    <a:lstStyle/>
                    <a:p>
                      <a:pPr algn="ctr" fontAlgn="b"/>
                      <a:r>
                        <a:rPr lang="en-US" sz="600" b="0" i="0" u="sng" strike="noStrike">
                          <a:solidFill>
                            <a:srgbClr val="000000"/>
                          </a:solidFill>
                          <a:latin typeface="QuickType II Condensed"/>
                          <a:hlinkClick r:id="rId18"/>
                        </a:rPr>
                        <a:t>http://bit.ly/IF18Ck</a:t>
                      </a:r>
                      <a:endParaRPr lang="en-US" sz="600" b="0" i="0" u="sng" strike="noStrike">
                        <a:solidFill>
                          <a:srgbClr val="000000"/>
                        </a:solidFill>
                        <a:latin typeface="QuickType II Condensed"/>
                      </a:endParaRPr>
                    </a:p>
                  </a:txBody>
                  <a:tcPr marL="6350" marR="6350" marT="6350" marB="0" anchor="b">
                    <a:lnL>
                      <a:noFill/>
                    </a:lnL>
                    <a:lnR>
                      <a:noFill/>
                    </a:lnR>
                    <a:lnT>
                      <a:noFill/>
                    </a:lnT>
                    <a:lnB>
                      <a:noFill/>
                    </a:lnB>
                  </a:tcPr>
                </a:tc>
              </a:tr>
              <a:tr h="227851">
                <a:tc>
                  <a:txBody>
                    <a:bodyPr/>
                    <a:lstStyle/>
                    <a:p>
                      <a:pPr algn="ctr" fontAlgn="b"/>
                      <a:r>
                        <a:rPr lang="en-US" sz="1100" b="0" i="0" u="none" strike="noStrike">
                          <a:solidFill>
                            <a:srgbClr val="000000"/>
                          </a:solidFill>
                          <a:latin typeface="QuickType II Condensed"/>
                        </a:rPr>
                        <a:t>2008</a:t>
                      </a:r>
                    </a:p>
                  </a:txBody>
                  <a:tcPr marL="6350" marR="6350" marT="6350" marB="0" anchor="b">
                    <a:lnL>
                      <a:noFill/>
                    </a:lnL>
                    <a:lnR>
                      <a:noFill/>
                    </a:lnR>
                    <a:lnT>
                      <a:noFill/>
                    </a:lnT>
                    <a:lnB>
                      <a:noFill/>
                    </a:lnB>
                  </a:tcPr>
                </a:tc>
                <a:tc>
                  <a:txBody>
                    <a:bodyPr/>
                    <a:lstStyle/>
                    <a:p>
                      <a:pPr algn="ctr" fontAlgn="b"/>
                      <a:r>
                        <a:rPr lang="en-US" sz="1100" b="0" i="0" u="none" strike="noStrike">
                          <a:solidFill>
                            <a:srgbClr val="000000"/>
                          </a:solidFill>
                          <a:latin typeface="QuickType II Condensed"/>
                        </a:rPr>
                        <a:t>US DOJ</a:t>
                      </a:r>
                    </a:p>
                  </a:txBody>
                  <a:tcPr marL="6350" marR="6350" marT="6350" marB="0" anchor="b">
                    <a:lnL>
                      <a:noFill/>
                    </a:lnL>
                    <a:lnR>
                      <a:noFill/>
                    </a:lnR>
                    <a:lnT>
                      <a:noFill/>
                    </a:lnT>
                    <a:lnB>
                      <a:noFill/>
                    </a:lnB>
                  </a:tcPr>
                </a:tc>
                <a:tc>
                  <a:txBody>
                    <a:bodyPr/>
                    <a:lstStyle/>
                    <a:p>
                      <a:pPr algn="l" fontAlgn="b"/>
                      <a:r>
                        <a:rPr lang="en-US" sz="1100" b="0" i="0" u="none" strike="noStrike" dirty="0">
                          <a:solidFill>
                            <a:srgbClr val="000000"/>
                          </a:solidFill>
                          <a:latin typeface="QuickType II Condensed"/>
                        </a:rPr>
                        <a:t>Threatened antitrust suit to block Google-Yahoo ad agreement</a:t>
                      </a:r>
                    </a:p>
                  </a:txBody>
                  <a:tcPr marL="6350" marR="6350" marT="6350" marB="0" anchor="b">
                    <a:lnL>
                      <a:noFill/>
                    </a:lnL>
                    <a:lnR>
                      <a:noFill/>
                    </a:lnR>
                    <a:lnT>
                      <a:noFill/>
                    </a:lnT>
                    <a:lnB>
                      <a:noFill/>
                    </a:lnB>
                  </a:tcPr>
                </a:tc>
                <a:tc>
                  <a:txBody>
                    <a:bodyPr/>
                    <a:lstStyle/>
                    <a:p>
                      <a:pPr algn="ctr" fontAlgn="b"/>
                      <a:r>
                        <a:rPr lang="en-US" sz="600" b="0" i="0" u="sng" strike="noStrike" dirty="0">
                          <a:solidFill>
                            <a:srgbClr val="000000"/>
                          </a:solidFill>
                          <a:latin typeface="QuickType II Condensed"/>
                          <a:hlinkClick r:id="rId19"/>
                        </a:rPr>
                        <a:t>http://bit.ly/voEJ</a:t>
                      </a:r>
                      <a:endParaRPr lang="en-US" sz="600" b="0" i="0" u="sng" strike="noStrike" dirty="0">
                        <a:solidFill>
                          <a:srgbClr val="000000"/>
                        </a:solidFill>
                        <a:latin typeface="QuickType II Condensed"/>
                      </a:endParaRPr>
                    </a:p>
                  </a:txBody>
                  <a:tcPr marL="6350" marR="6350" marT="6350" marB="0" anchor="b">
                    <a:lnL>
                      <a:noFill/>
                    </a:lnL>
                    <a:lnR>
                      <a:noFill/>
                    </a:lnR>
                    <a:lnT>
                      <a:noFill/>
                    </a:lnT>
                    <a:lnB>
                      <a:noFill/>
                    </a:lnB>
                  </a:tcPr>
                </a:tc>
              </a:tr>
            </a:tbl>
          </a:graphicData>
        </a:graphic>
      </p:graphicFrame>
      <p:sp>
        <p:nvSpPr>
          <p:cNvPr id="9" name="Slide Number Placeholder 8"/>
          <p:cNvSpPr>
            <a:spLocks noGrp="1"/>
          </p:cNvSpPr>
          <p:nvPr>
            <p:ph type="sldNum" sz="quarter" idx="12"/>
          </p:nvPr>
        </p:nvSpPr>
        <p:spPr/>
        <p:txBody>
          <a:bodyPr/>
          <a:lstStyle/>
          <a:p>
            <a:fld id="{AD8F4E82-029B-4E53-9A54-B15A858753E1}" type="slidenum">
              <a:rPr lang="en-US" smtClean="0"/>
              <a:pPr/>
              <a:t>10</a:t>
            </a:fld>
            <a:endParaRPr lang="en-US"/>
          </a:p>
        </p:txBody>
      </p:sp>
      <p:sp>
        <p:nvSpPr>
          <p:cNvPr id="10" name="Footer Placeholder 9"/>
          <p:cNvSpPr>
            <a:spLocks noGrp="1"/>
          </p:cNvSpPr>
          <p:nvPr>
            <p:ph type="ftr" sz="quarter" idx="11"/>
          </p:nvPr>
        </p:nvSpPr>
        <p:spPr/>
        <p:txBody>
          <a:bodyPr/>
          <a:lstStyle/>
          <a:p>
            <a:r>
              <a:rPr lang="en-US" smtClean="0"/>
              <a:t>Scott Cleland -- Precursor LLC</a:t>
            </a:r>
            <a:endParaRPr lang="en-US"/>
          </a:p>
        </p:txBody>
      </p:sp>
      <p:sp>
        <p:nvSpPr>
          <p:cNvPr id="11" name="Date Placeholder 10"/>
          <p:cNvSpPr>
            <a:spLocks noGrp="1"/>
          </p:cNvSpPr>
          <p:nvPr>
            <p:ph type="dt" sz="half" idx="10"/>
          </p:nvPr>
        </p:nvSpPr>
        <p:spPr/>
        <p:txBody>
          <a:bodyPr/>
          <a:lstStyle/>
          <a:p>
            <a:r>
              <a:rPr lang="en-US" smtClean="0"/>
              <a:t>7/2/2012</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609600"/>
          </a:xfrm>
        </p:spPr>
        <p:txBody>
          <a:bodyPr>
            <a:normAutofit fontScale="90000"/>
          </a:bodyPr>
          <a:lstStyle/>
          <a:p>
            <a:r>
              <a:rPr lang="en-US" sz="2700" b="1" dirty="0" smtClean="0">
                <a:solidFill>
                  <a:srgbClr val="FF0000"/>
                </a:solidFill>
              </a:rPr>
              <a:t>9. What is Google’s Monopolization Strategy?</a:t>
            </a:r>
            <a:r>
              <a:rPr lang="en-US" sz="3600" b="1" dirty="0" smtClean="0"/>
              <a:t/>
            </a:r>
            <a:br>
              <a:rPr lang="en-US" sz="3600" b="1" dirty="0" smtClean="0"/>
            </a:br>
            <a:r>
              <a:rPr lang="en-US" sz="1300" i="1" dirty="0" smtClean="0"/>
              <a:t>“It’s obvious what our strategy should be. It’s to work on problems on a scale no one else can.” </a:t>
            </a:r>
            <a:r>
              <a:rPr lang="en-US" sz="1300" dirty="0" smtClean="0"/>
              <a:t>Sergey </a:t>
            </a:r>
            <a:r>
              <a:rPr lang="en-US" sz="1300" dirty="0" err="1" smtClean="0"/>
              <a:t>Brin</a:t>
            </a:r>
            <a:r>
              <a:rPr lang="en-US" sz="1300" dirty="0" smtClean="0"/>
              <a:t>, Wired UK 6-30-09</a:t>
            </a:r>
            <a:endParaRPr lang="en-US" sz="1300" dirty="0"/>
          </a:p>
        </p:txBody>
      </p:sp>
      <p:sp>
        <p:nvSpPr>
          <p:cNvPr id="3" name="Content Placeholder 2"/>
          <p:cNvSpPr>
            <a:spLocks noGrp="1"/>
          </p:cNvSpPr>
          <p:nvPr>
            <p:ph idx="1"/>
          </p:nvPr>
        </p:nvSpPr>
        <p:spPr>
          <a:xfrm>
            <a:off x="304800" y="762000"/>
            <a:ext cx="8686800" cy="5562600"/>
          </a:xfrm>
        </p:spPr>
        <p:txBody>
          <a:bodyPr>
            <a:noAutofit/>
          </a:bodyPr>
          <a:lstStyle/>
          <a:p>
            <a:r>
              <a:rPr lang="en-US" sz="1200" b="1" dirty="0" smtClean="0">
                <a:solidFill>
                  <a:srgbClr val="FF0000"/>
                </a:solidFill>
              </a:rPr>
              <a:t>Misrepresent conflicts of interest to build trust as an honest broker.</a:t>
            </a:r>
          </a:p>
          <a:p>
            <a:pPr lvl="1"/>
            <a:r>
              <a:rPr lang="en-US" sz="1100" dirty="0" smtClean="0"/>
              <a:t>Google built an ill-gotten critical mass of user trust through systematic misrepresentation of Google’s real interests and by not publicly disclosing serious conflicts of interest that would be considered fraudulent and deceptive if done in the off-line marketplace.      </a:t>
            </a:r>
          </a:p>
          <a:p>
            <a:r>
              <a:rPr lang="en-US" sz="1200" b="1" dirty="0" smtClean="0">
                <a:solidFill>
                  <a:srgbClr val="FF0000"/>
                </a:solidFill>
              </a:rPr>
              <a:t>Systematically  foreclose competition.</a:t>
            </a:r>
          </a:p>
          <a:p>
            <a:pPr lvl="1"/>
            <a:r>
              <a:rPr lang="en-US" sz="1100" dirty="0" smtClean="0"/>
              <a:t>Google uses unique market-wide metadata information power to find and buy the most strategic first movers cheap before: a business model can form effectively; </a:t>
            </a:r>
            <a:r>
              <a:rPr lang="en-US" sz="1100" i="1" dirty="0" smtClean="0"/>
              <a:t>revenue</a:t>
            </a:r>
            <a:r>
              <a:rPr lang="en-US" sz="1100" dirty="0" smtClean="0"/>
              <a:t> hits the “hockey stick” growth inflection point; a market can be defined for antitrust enforcement purposes; and  others learn what Google knew from analyzing everyone else’s proprietary metadata without permission. </a:t>
            </a:r>
          </a:p>
          <a:p>
            <a:pPr lvl="1"/>
            <a:r>
              <a:rPr lang="en-US" sz="1100" dirty="0" smtClean="0"/>
              <a:t>Google co-opts and subordinates actual and potential competitors by providing outsourced search, tracking/analytics, and advertising monetization through opaque and supra-competitive revenue-sharing arrangements that create business dependency on Google. </a:t>
            </a:r>
          </a:p>
          <a:p>
            <a:pPr lvl="1"/>
            <a:r>
              <a:rPr lang="en-US" sz="1100" dirty="0" smtClean="0"/>
              <a:t>Google forces the wholesale price for information access towards zero by copying all information without permission/compensation to make it accessible for free, then forcing an ad-monetization model so that info itself is not valuable, but only access &amp; functionality. </a:t>
            </a:r>
          </a:p>
          <a:p>
            <a:r>
              <a:rPr lang="en-US" sz="1200" b="1" dirty="0" smtClean="0">
                <a:solidFill>
                  <a:srgbClr val="FF0000"/>
                </a:solidFill>
              </a:rPr>
              <a:t>Structure </a:t>
            </a:r>
            <a:r>
              <a:rPr lang="en-US" sz="1200" b="1" u="sng" dirty="0" smtClean="0">
                <a:solidFill>
                  <a:srgbClr val="FF0000"/>
                </a:solidFill>
              </a:rPr>
              <a:t>opaque derivative</a:t>
            </a:r>
            <a:r>
              <a:rPr lang="en-US" sz="1200" b="1" dirty="0" smtClean="0">
                <a:solidFill>
                  <a:srgbClr val="FF0000"/>
                </a:solidFill>
              </a:rPr>
              <a:t> markets so Google can be player, referee, scorekeeper &amp; paymaster all at once.  </a:t>
            </a:r>
          </a:p>
          <a:p>
            <a:pPr lvl="1"/>
            <a:r>
              <a:rPr lang="en-US" sz="1100" dirty="0" smtClean="0"/>
              <a:t>Google’s “auctions” are not auctions between buyers and sellers where the highest price prevails; Google’s  auctions are a derivative algorithm that discriminates against bidders to award the ad, not to who bids the most, but to who Google </a:t>
            </a:r>
            <a:r>
              <a:rPr lang="en-US" sz="1100" i="1" dirty="0" smtClean="0"/>
              <a:t>estimates</a:t>
            </a:r>
            <a:r>
              <a:rPr lang="en-US" sz="1100" dirty="0" smtClean="0"/>
              <a:t> has the best probability of generating the most derivative ad clicks and hence revenue for Google. Google also unilaterally sets minimum bid prices.    </a:t>
            </a:r>
          </a:p>
          <a:p>
            <a:r>
              <a:rPr lang="en-US" sz="1200" b="1" dirty="0" smtClean="0">
                <a:solidFill>
                  <a:srgbClr val="FF0000"/>
                </a:solidFill>
              </a:rPr>
              <a:t>Exclude competitors from information critical to competition. </a:t>
            </a:r>
          </a:p>
          <a:p>
            <a:pPr lvl="1"/>
            <a:r>
              <a:rPr lang="en-US" sz="1100" dirty="0" smtClean="0"/>
              <a:t>Google owns and controls uniquely vast and critical datasets (YouTube, Books, Earth/Maps/</a:t>
            </a:r>
            <a:r>
              <a:rPr lang="en-US" sz="1100" dirty="0" err="1" smtClean="0"/>
              <a:t>StreetView</a:t>
            </a:r>
            <a:r>
              <a:rPr lang="en-US" sz="1100" dirty="0" smtClean="0"/>
              <a:t>, etc.) and makes them publicly accessible and useful to users, but excludes competitive crawling or indexing so competitors cannot offer competitive search results. </a:t>
            </a:r>
          </a:p>
          <a:p>
            <a:pPr lvl="1"/>
            <a:r>
              <a:rPr lang="en-US" sz="1100" dirty="0" smtClean="0"/>
              <a:t>Google harvests &amp; controls the derivative “metadata” (data on the data) that the dominant Google Internet media platform produces, i.e. the how, what, where, when, how, why &amp; how much of most all the Internet traffic, clicks and behavior that Google uniquely records to allow Google to create unique derivative metadata profiles of individual users, groups, demographic slices, and the market overall.   </a:t>
            </a:r>
          </a:p>
          <a:p>
            <a:r>
              <a:rPr lang="en-US" sz="1200" b="1" dirty="0" smtClean="0">
                <a:solidFill>
                  <a:srgbClr val="FF0000"/>
                </a:solidFill>
              </a:rPr>
              <a:t>Discriminate predatorily against competitors and “self-deal” in favor of Google info, products and services.  </a:t>
            </a:r>
          </a:p>
          <a:p>
            <a:pPr lvl="1"/>
            <a:r>
              <a:rPr lang="en-US" sz="1100" dirty="0" smtClean="0"/>
              <a:t>Google detects and impedes emerging search competitors from becoming more competitive by predatory monopoly discrimination using “human raters” to lower their search ranking and increase their price per click so they have to pay more for less &amp; can’t compete; </a:t>
            </a:r>
          </a:p>
          <a:p>
            <a:pPr lvl="1"/>
            <a:r>
              <a:rPr lang="en-US" sz="1100" dirty="0" smtClean="0"/>
              <a:t>Google self-deals by using Google’s unique knowledge of partners, competitors, and users proprietary/private information to identify, own and then rank critical building block content first, above partners and competitors, so that competitors cannot succeed. </a:t>
            </a:r>
          </a:p>
          <a:p>
            <a:r>
              <a:rPr lang="en-US" sz="1200" b="1" dirty="0" smtClean="0">
                <a:solidFill>
                  <a:srgbClr val="FF0000"/>
                </a:solidFill>
              </a:rPr>
              <a:t>Front-run partners and competitors by using their own confidential/proprietary information against them.</a:t>
            </a:r>
          </a:p>
          <a:p>
            <a:pPr lvl="1"/>
            <a:r>
              <a:rPr lang="en-US" sz="1100" dirty="0" smtClean="0"/>
              <a:t>Google tracks, records and analyzes most all behavior on the Internet, Google’s “Total Information Awareness Power,” so Google can effectively reverse-engineer the most valuable trade secrets and confidential information from partners and competitors, i.e. their confidential client lists (users, advertisers), </a:t>
            </a:r>
            <a:r>
              <a:rPr lang="en-US" sz="1100" i="1" dirty="0" smtClean="0"/>
              <a:t>their actual measured</a:t>
            </a:r>
            <a:r>
              <a:rPr lang="en-US" sz="1100" dirty="0" smtClean="0"/>
              <a:t> strengths and weaknesses, plans, strategies, and tactics.           </a:t>
            </a:r>
            <a:endParaRPr lang="en-US" sz="1100" dirty="0"/>
          </a:p>
        </p:txBody>
      </p:sp>
      <p:sp>
        <p:nvSpPr>
          <p:cNvPr id="7" name="Slide Number Placeholder 6"/>
          <p:cNvSpPr>
            <a:spLocks noGrp="1"/>
          </p:cNvSpPr>
          <p:nvPr>
            <p:ph type="sldNum" sz="quarter" idx="12"/>
          </p:nvPr>
        </p:nvSpPr>
        <p:spPr/>
        <p:txBody>
          <a:bodyPr/>
          <a:lstStyle/>
          <a:p>
            <a:fld id="{AD8F4E82-029B-4E53-9A54-B15A858753E1}" type="slidenum">
              <a:rPr lang="en-US" smtClean="0"/>
              <a:pPr/>
              <a:t>11</a:t>
            </a:fld>
            <a:endParaRPr lang="en-US"/>
          </a:p>
        </p:txBody>
      </p:sp>
      <p:sp>
        <p:nvSpPr>
          <p:cNvPr id="9" name="Footer Placeholder 8"/>
          <p:cNvSpPr>
            <a:spLocks noGrp="1"/>
          </p:cNvSpPr>
          <p:nvPr>
            <p:ph type="ftr" sz="quarter" idx="11"/>
          </p:nvPr>
        </p:nvSpPr>
        <p:spPr/>
        <p:txBody>
          <a:bodyPr/>
          <a:lstStyle/>
          <a:p>
            <a:r>
              <a:rPr lang="en-US" smtClean="0"/>
              <a:t>Scott Cleland -- Precursor LLC</a:t>
            </a:r>
            <a:endParaRPr lang="en-US"/>
          </a:p>
        </p:txBody>
      </p:sp>
      <p:sp>
        <p:nvSpPr>
          <p:cNvPr id="10" name="Date Placeholder 9"/>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85800"/>
          </a:xfrm>
        </p:spPr>
        <p:txBody>
          <a:bodyPr>
            <a:noAutofit/>
          </a:bodyPr>
          <a:lstStyle/>
          <a:p>
            <a:r>
              <a:rPr lang="en-US" sz="2800" b="1" dirty="0" smtClean="0">
                <a:solidFill>
                  <a:srgbClr val="FF0000"/>
                </a:solidFill>
              </a:rPr>
              <a:t>10. How Are Consumers &amp; Innovation Harmed by Google?</a:t>
            </a:r>
            <a:endParaRPr lang="en-US" sz="2800" b="1" dirty="0">
              <a:solidFill>
                <a:srgbClr val="FF0000"/>
              </a:solidFill>
            </a:endParaRPr>
          </a:p>
        </p:txBody>
      </p:sp>
      <p:sp>
        <p:nvSpPr>
          <p:cNvPr id="7" name="Content Placeholder 6"/>
          <p:cNvSpPr>
            <a:spLocks noGrp="1"/>
          </p:cNvSpPr>
          <p:nvPr>
            <p:ph idx="1"/>
          </p:nvPr>
        </p:nvSpPr>
        <p:spPr>
          <a:xfrm>
            <a:off x="304800" y="609600"/>
            <a:ext cx="8610600" cy="5638800"/>
          </a:xfrm>
        </p:spPr>
        <p:txBody>
          <a:bodyPr>
            <a:noAutofit/>
          </a:bodyPr>
          <a:lstStyle/>
          <a:p>
            <a:r>
              <a:rPr lang="en-US" sz="1200" b="1" dirty="0" smtClean="0">
                <a:solidFill>
                  <a:srgbClr val="FF0000"/>
                </a:solidFill>
              </a:rPr>
              <a:t>How does Googleopoly harm consumers?</a:t>
            </a:r>
          </a:p>
          <a:p>
            <a:pPr lvl="1"/>
            <a:r>
              <a:rPr lang="en-US" sz="1200" dirty="0" smtClean="0"/>
              <a:t>Google systematically misrepresents itself to the public as </a:t>
            </a:r>
            <a:r>
              <a:rPr lang="en-US" sz="1200" i="1" dirty="0" smtClean="0"/>
              <a:t>working for</a:t>
            </a:r>
            <a:r>
              <a:rPr lang="en-US" sz="1200" dirty="0" smtClean="0"/>
              <a:t> users, and caring first and foremost for users’ interests, in order to gain consumers’ trust, when in fact users are the </a:t>
            </a:r>
            <a:r>
              <a:rPr lang="en-US" sz="1200" i="1" dirty="0" smtClean="0"/>
              <a:t>product</a:t>
            </a:r>
            <a:r>
              <a:rPr lang="en-US" sz="1200" dirty="0" smtClean="0"/>
              <a:t> Google sells to advertisers/publishers.</a:t>
            </a:r>
          </a:p>
          <a:p>
            <a:pPr lvl="1"/>
            <a:r>
              <a:rPr lang="en-US" sz="1200" dirty="0" smtClean="0"/>
              <a:t>The fact is </a:t>
            </a:r>
            <a:r>
              <a:rPr lang="en-US" sz="1200" u="sng" dirty="0" smtClean="0"/>
              <a:t>Google is an advertiser-aligned, advertiser-funded model</a:t>
            </a:r>
            <a:r>
              <a:rPr lang="en-US" sz="1200" dirty="0" smtClean="0"/>
              <a:t> as virtually all of Google’s revenues come from their advertiser and publisher customer clients, and is not user-aligned as Google’s search, products and services are free.</a:t>
            </a:r>
          </a:p>
          <a:p>
            <a:pPr lvl="1"/>
            <a:r>
              <a:rPr lang="en-US" sz="1200" dirty="0" smtClean="0"/>
              <a:t>Google’s deceptive trade practice is the equivalent of: a real estate broker, who works for the seller, representing oneself as working in the buyers’ interest; or a doctor that advises a patient to undergo expensive dangerous tests without disclosing their financial interest in the testing facility. (In 2011, the FTC sanctioned Google for Section 5 deceptive privacy practices.) </a:t>
            </a:r>
          </a:p>
          <a:p>
            <a:pPr lvl="1"/>
            <a:r>
              <a:rPr lang="en-US" sz="1200" dirty="0" smtClean="0"/>
              <a:t>The consumer harm is that Google has deceived consumers to believe Google is user-aligned, and thus consumers: can trust Google to not bias its search results in favor of Google or Google’s advertisers interests, and also can trust Google to safeguard their privacy when in fact it is Google’s business model to maximally leverage consumer privacy for financial gain.  </a:t>
            </a:r>
          </a:p>
          <a:p>
            <a:r>
              <a:rPr lang="en-US" sz="1200" b="1" dirty="0" smtClean="0">
                <a:solidFill>
                  <a:srgbClr val="FF0000"/>
                </a:solidFill>
              </a:rPr>
              <a:t>How is the consumer harmed from more Google innovation? </a:t>
            </a:r>
          </a:p>
          <a:p>
            <a:pPr lvl="1"/>
            <a:r>
              <a:rPr lang="en-US" sz="1200" dirty="0" smtClean="0"/>
              <a:t>The problem is not Google’s innovation, but how Google anti-competitively torpedoes innovation by the rest of the market.  </a:t>
            </a:r>
          </a:p>
          <a:p>
            <a:pPr lvl="1"/>
            <a:r>
              <a:rPr lang="en-US" sz="1200" dirty="0" smtClean="0"/>
              <a:t>By leveraging its search advertising monopoly to subsidize ~500+ </a:t>
            </a:r>
            <a:r>
              <a:rPr lang="en-US" sz="1200" u="sng" dirty="0" smtClean="0"/>
              <a:t>free</a:t>
            </a:r>
            <a:r>
              <a:rPr lang="en-US" sz="1200" dirty="0" smtClean="0"/>
              <a:t> Google products/services, Google’s advertiser-aligned monopoly model destroys user-aligned/user-paid, product/services innovations in privacy/security/customer service.  </a:t>
            </a:r>
          </a:p>
          <a:p>
            <a:pPr lvl="1"/>
            <a:r>
              <a:rPr lang="en-US" sz="1200" dirty="0" smtClean="0"/>
              <a:t>Most investors ask start-ups seeking funding: “what happens if Google copies it?” Googleopoly kills innovators in the crib.  </a:t>
            </a:r>
          </a:p>
          <a:p>
            <a:pPr lvl="1"/>
            <a:r>
              <a:rPr lang="en-US" sz="1200" dirty="0" smtClean="0"/>
              <a:t>Google leverages the market inside information its monopoly generates to spot trends that identify earliest emerging “first movers,” so Google can buy them before they can become a competitive threat. Google has made 113 acquisitions to date. </a:t>
            </a:r>
          </a:p>
          <a:p>
            <a:r>
              <a:rPr lang="en-US" sz="1200" b="1" dirty="0" smtClean="0">
                <a:solidFill>
                  <a:srgbClr val="FF0000"/>
                </a:solidFill>
              </a:rPr>
              <a:t>How is the consumer harmed from free Google products &amp; services?</a:t>
            </a:r>
          </a:p>
          <a:p>
            <a:pPr lvl="1"/>
            <a:r>
              <a:rPr lang="en-US" sz="1200" dirty="0" smtClean="0"/>
              <a:t>The crux here is not whether consumers benefit from the free product or service being offered, but whether or not the system will remain competitive so that other products and services critical to a competitive ecosystem, like accountability measurement, analytics, comparison tools, and many others, remain competitive, independent, and user-aligned.  </a:t>
            </a:r>
          </a:p>
          <a:p>
            <a:pPr lvl="1"/>
            <a:r>
              <a:rPr lang="en-US" sz="1200" dirty="0" smtClean="0"/>
              <a:t>Undercutting quality paid-for products or services with free ones (based on advertising or cross-subsidization) </a:t>
            </a:r>
            <a:r>
              <a:rPr lang="en-US" sz="1200" b="1" dirty="0" smtClean="0"/>
              <a:t>can harm consumers by defunding consumer value and protection: i.e. responsive customer service, privacy/security protections</a:t>
            </a:r>
            <a:r>
              <a:rPr lang="en-US" sz="1200" dirty="0" smtClean="0"/>
              <a:t>.</a:t>
            </a:r>
          </a:p>
          <a:p>
            <a:pPr lvl="1"/>
            <a:r>
              <a:rPr lang="en-US" sz="1200" dirty="0" smtClean="0"/>
              <a:t>Free, one-sided analytics that are not independent of Google foster a rigged game, allowing Google to be the only player that owns the referee and scorekeeper, so that future products and services need not operate in the interests of users.</a:t>
            </a:r>
          </a:p>
          <a:p>
            <a:pPr lvl="1"/>
            <a:r>
              <a:rPr lang="en-US" sz="1200" dirty="0" smtClean="0"/>
              <a:t>A Googleopoly that only promotes free ad-funded content undermines higher-quality, specialized, user-paid-for content. </a:t>
            </a:r>
          </a:p>
          <a:p>
            <a:pPr lvl="1"/>
            <a:r>
              <a:rPr lang="en-US" sz="1200" dirty="0" smtClean="0"/>
              <a:t>Competitive products/services can never fairly compete, if Googleopoly routinely claims the #1 spot worth 34% of all clicks. </a:t>
            </a:r>
          </a:p>
          <a:p>
            <a:pPr>
              <a:buNone/>
            </a:pPr>
            <a:endParaRPr lang="en-US" sz="1200" dirty="0"/>
          </a:p>
        </p:txBody>
      </p:sp>
      <p:sp>
        <p:nvSpPr>
          <p:cNvPr id="9" name="Slide Number Placeholder 8"/>
          <p:cNvSpPr>
            <a:spLocks noGrp="1"/>
          </p:cNvSpPr>
          <p:nvPr>
            <p:ph type="sldNum" sz="quarter" idx="12"/>
          </p:nvPr>
        </p:nvSpPr>
        <p:spPr/>
        <p:txBody>
          <a:bodyPr/>
          <a:lstStyle/>
          <a:p>
            <a:fld id="{AD8F4E82-029B-4E53-9A54-B15A858753E1}" type="slidenum">
              <a:rPr lang="en-US" smtClean="0"/>
              <a:pPr/>
              <a:t>12</a:t>
            </a:fld>
            <a:endParaRPr lang="en-US"/>
          </a:p>
        </p:txBody>
      </p:sp>
      <p:sp>
        <p:nvSpPr>
          <p:cNvPr id="10" name="Footer Placeholder 9"/>
          <p:cNvSpPr>
            <a:spLocks noGrp="1"/>
          </p:cNvSpPr>
          <p:nvPr>
            <p:ph type="ftr" sz="quarter" idx="11"/>
          </p:nvPr>
        </p:nvSpPr>
        <p:spPr/>
        <p:txBody>
          <a:bodyPr/>
          <a:lstStyle/>
          <a:p>
            <a:r>
              <a:rPr lang="en-US" smtClean="0"/>
              <a:t>Scott Cleland -- Precursor LLC</a:t>
            </a:r>
            <a:endParaRPr lang="en-US"/>
          </a:p>
        </p:txBody>
      </p:sp>
      <p:sp>
        <p:nvSpPr>
          <p:cNvPr id="11" name="Date Placeholder 10"/>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sz="2800" b="1" dirty="0" smtClean="0"/>
              <a:t>Appendix A:Top Ten Google Antitrust Quotes</a:t>
            </a:r>
            <a:endParaRPr lang="en-US" sz="2800" b="1" dirty="0"/>
          </a:p>
        </p:txBody>
      </p:sp>
      <p:sp>
        <p:nvSpPr>
          <p:cNvPr id="3" name="Content Placeholder 2"/>
          <p:cNvSpPr>
            <a:spLocks noGrp="1"/>
          </p:cNvSpPr>
          <p:nvPr>
            <p:ph idx="1"/>
          </p:nvPr>
        </p:nvSpPr>
        <p:spPr>
          <a:xfrm>
            <a:off x="152400" y="990600"/>
            <a:ext cx="8763000" cy="5334000"/>
          </a:xfrm>
        </p:spPr>
        <p:txBody>
          <a:bodyPr>
            <a:noAutofit/>
          </a:bodyPr>
          <a:lstStyle/>
          <a:p>
            <a:r>
              <a:rPr lang="en-US" sz="1300" i="1" dirty="0" smtClean="0"/>
              <a:t>"…we expect that advertising funded search engines will be inherently biased towards the advertisers and away from the needs of the consumers. Since it is very difficult even for experts to evaluate search engines, search engine bias is particularly insidious." …  "…we believe the issue of advertising causes enough mixed incentives that it is crucial to have a competitive search engine that is transparent and in the academic realm."</a:t>
            </a:r>
            <a:r>
              <a:rPr lang="en-US" sz="1300" dirty="0" smtClean="0"/>
              <a:t> Google co-founders Larry Page and Sergey </a:t>
            </a:r>
            <a:r>
              <a:rPr lang="en-US" sz="1300" dirty="0" err="1" smtClean="0"/>
              <a:t>Brin</a:t>
            </a:r>
            <a:r>
              <a:rPr lang="en-US" sz="1300" dirty="0" smtClean="0"/>
              <a:t>, in their published 1998 Stanford University Research Paper</a:t>
            </a:r>
            <a:r>
              <a:rPr lang="en-US" sz="1200" dirty="0" smtClean="0"/>
              <a:t>,  </a:t>
            </a:r>
            <a:r>
              <a:rPr lang="en-US" sz="1200" u="sng" dirty="0" smtClean="0">
                <a:hlinkClick r:id="rId2"/>
              </a:rPr>
              <a:t>http://bit.ly/KWiv</a:t>
            </a:r>
            <a:endParaRPr lang="en-US" sz="1300" dirty="0" smtClean="0"/>
          </a:p>
          <a:p>
            <a:r>
              <a:rPr lang="en-US" sz="1300" dirty="0" smtClean="0"/>
              <a:t>"</a:t>
            </a:r>
            <a:r>
              <a:rPr lang="en-US" sz="1300" i="1" dirty="0" smtClean="0"/>
              <a:t>We don't actually want you to be successful</a:t>
            </a:r>
            <a:r>
              <a:rPr lang="en-US" sz="1300" dirty="0" smtClean="0"/>
              <a:t>," referring to companies trying to increase their ranking in search results." Google CEO Eric Schmidt, 10-8-08, </a:t>
            </a:r>
            <a:r>
              <a:rPr lang="en-US" sz="1300" dirty="0" err="1" smtClean="0"/>
              <a:t>AdAge</a:t>
            </a:r>
            <a:r>
              <a:rPr lang="en-US" sz="1200" dirty="0" smtClean="0"/>
              <a:t>, </a:t>
            </a:r>
            <a:r>
              <a:rPr lang="en-US" sz="1200" u="sng" dirty="0" smtClean="0">
                <a:hlinkClick r:id="rId3"/>
              </a:rPr>
              <a:t>http://bit.ly/LOqsE0</a:t>
            </a:r>
            <a:endParaRPr lang="en-US" sz="1300" dirty="0" smtClean="0"/>
          </a:p>
          <a:p>
            <a:r>
              <a:rPr lang="en-US" sz="1300" dirty="0" smtClean="0"/>
              <a:t>“</a:t>
            </a:r>
            <a:r>
              <a:rPr lang="en-US" sz="1300" i="1" dirty="0" smtClean="0"/>
              <a:t>Search is critical. If you are not found, the rest cannot follow.</a:t>
            </a:r>
            <a:r>
              <a:rPr lang="en-US" sz="1300" dirty="0" smtClean="0"/>
              <a:t>” Santiago de la Mora, Google’s head of printing partnerships, 8-23-09, New York Times, </a:t>
            </a:r>
            <a:r>
              <a:rPr lang="en-US" sz="1200" u="sng" dirty="0" smtClean="0">
                <a:hlinkClick r:id="rId4"/>
              </a:rPr>
              <a:t>http://nyti.ms/JU9m5S</a:t>
            </a:r>
            <a:endParaRPr lang="en-US" sz="1300" dirty="0" smtClean="0"/>
          </a:p>
          <a:p>
            <a:r>
              <a:rPr lang="en-US" sz="1300" dirty="0" smtClean="0"/>
              <a:t>Google is "</a:t>
            </a:r>
            <a:r>
              <a:rPr lang="en-US" sz="1300" i="1" dirty="0" smtClean="0"/>
              <a:t>the biggest kingmaker on this earth</a:t>
            </a:r>
            <a:r>
              <a:rPr lang="en-US" sz="1300" dirty="0" smtClean="0"/>
              <a:t>." 6-17-10, </a:t>
            </a:r>
            <a:r>
              <a:rPr lang="en-US" sz="1300" dirty="0" err="1" smtClean="0"/>
              <a:t>Amit</a:t>
            </a:r>
            <a:r>
              <a:rPr lang="en-US" sz="1300" dirty="0" smtClean="0"/>
              <a:t> </a:t>
            </a:r>
            <a:r>
              <a:rPr lang="en-US" sz="1300" dirty="0" err="1" smtClean="0"/>
              <a:t>Singhal</a:t>
            </a:r>
            <a:r>
              <a:rPr lang="en-US" sz="1300" dirty="0" smtClean="0"/>
              <a:t>, Google Ranking Team Head, The Telegraph, </a:t>
            </a:r>
            <a:r>
              <a:rPr lang="en-US" sz="1200" u="sng" dirty="0" smtClean="0">
                <a:hlinkClick r:id="rId5"/>
              </a:rPr>
              <a:t>http://bit.ly/cL485R</a:t>
            </a:r>
            <a:endParaRPr lang="en-US" sz="1300" dirty="0" smtClean="0"/>
          </a:p>
          <a:p>
            <a:r>
              <a:rPr lang="en-US" sz="1300" dirty="0" smtClean="0"/>
              <a:t>“</a:t>
            </a:r>
            <a:r>
              <a:rPr lang="en-US" sz="1300" i="1" dirty="0" smtClean="0"/>
              <a:t>Ultimately our goal at Google is to have the strongest advertising network and all the world’s information</a:t>
            </a:r>
            <a:r>
              <a:rPr lang="en-US" sz="1300" dirty="0" smtClean="0"/>
              <a:t>.” Google CEO Eric Schmidt, ZDNet, 8-23-06, </a:t>
            </a:r>
            <a:r>
              <a:rPr lang="en-US" sz="1200" u="sng" dirty="0" smtClean="0">
                <a:hlinkClick r:id="rId6"/>
              </a:rPr>
              <a:t>http://zd.net/LbwGym</a:t>
            </a:r>
            <a:endParaRPr lang="en-US" sz="1300" dirty="0" smtClean="0"/>
          </a:p>
          <a:p>
            <a:r>
              <a:rPr lang="en-US" sz="1300" dirty="0" smtClean="0"/>
              <a:t>"</a:t>
            </a:r>
            <a:r>
              <a:rPr lang="en-US" sz="1300" i="1" dirty="0" smtClean="0"/>
              <a:t>Scale is the key. We just have so much scale in terms of the data we can bring to bear</a:t>
            </a:r>
            <a:r>
              <a:rPr lang="en-US" sz="1300" dirty="0" smtClean="0"/>
              <a:t>." Google CEO Eric Schmidt,  10-2-09, Bloomberg-BusinessWeek, </a:t>
            </a:r>
            <a:r>
              <a:rPr lang="en-US" sz="1200" u="sng" dirty="0" smtClean="0">
                <a:hlinkClick r:id="rId7"/>
              </a:rPr>
              <a:t>http://buswk.co/1arA6c</a:t>
            </a:r>
            <a:endParaRPr lang="en-US" sz="1300" dirty="0" smtClean="0"/>
          </a:p>
          <a:p>
            <a:r>
              <a:rPr lang="en-US" sz="1300" i="1" dirty="0" smtClean="0"/>
              <a:t>"We don't have better algorithms than everyone else; we just have more data."</a:t>
            </a:r>
            <a:r>
              <a:rPr lang="en-US" sz="1300" dirty="0" smtClean="0"/>
              <a:t> Google’s Chief Scientist Peter </a:t>
            </a:r>
            <a:r>
              <a:rPr lang="en-US" sz="1300" dirty="0" err="1" smtClean="0"/>
              <a:t>Norvig</a:t>
            </a:r>
            <a:r>
              <a:rPr lang="en-US" sz="1300" dirty="0" smtClean="0"/>
              <a:t>, 3-21-10, ECPM Blog, </a:t>
            </a:r>
            <a:r>
              <a:rPr lang="en-US" sz="1200" u="sng" dirty="0" smtClean="0">
                <a:hlinkClick r:id="rId8"/>
              </a:rPr>
              <a:t>http://bit.ly/Mo9Jqc</a:t>
            </a:r>
            <a:r>
              <a:rPr lang="en-US" sz="1200" dirty="0" smtClean="0"/>
              <a:t> </a:t>
            </a:r>
            <a:endParaRPr lang="en-US" sz="1300" dirty="0" smtClean="0"/>
          </a:p>
          <a:p>
            <a:r>
              <a:rPr lang="en-US" sz="1300" i="1" dirty="0" smtClean="0"/>
              <a:t>“Google is really based on this. Users go where the information is so people bring more information to us. Advertisers go where the users are, so we get more advertisers. We get more users because we have more advertisers because we can buy distribution on sites that understand that our search engine monetizes better. So more users more information, more information more users, more advertisers more users, it’s a beautiful thing, lather, rinse, repeat, that’s what I do for a living. So that’s … the engine that can’t be stopped.”</a:t>
            </a:r>
            <a:r>
              <a:rPr lang="en-US" sz="1300" dirty="0" smtClean="0"/>
              <a:t> Google Sr. VP Jonathan Rosenberg, 2-27-08, </a:t>
            </a:r>
            <a:r>
              <a:rPr lang="en-US" sz="1200" u="sng" dirty="0" smtClean="0">
                <a:hlinkClick r:id="rId9"/>
              </a:rPr>
              <a:t>http://bit.ly/LhK6sE</a:t>
            </a:r>
            <a:endParaRPr lang="en-US" sz="1300" dirty="0" smtClean="0"/>
          </a:p>
          <a:p>
            <a:r>
              <a:rPr lang="en-US" sz="1300" dirty="0" smtClean="0"/>
              <a:t>“</a:t>
            </a:r>
            <a:r>
              <a:rPr lang="en-US" sz="1300" i="1" dirty="0" smtClean="0"/>
              <a:t>Advertising is the lifeblood of the digital economy</a:t>
            </a:r>
            <a:r>
              <a:rPr lang="en-US" sz="1300" dirty="0" smtClean="0"/>
              <a:t>.” The Official Google Blog, 3-11-09,  </a:t>
            </a:r>
            <a:r>
              <a:rPr lang="en-US" sz="1200" u="sng" dirty="0" smtClean="0">
                <a:hlinkClick r:id="rId10"/>
              </a:rPr>
              <a:t>http://bit.ly/MvOrq6</a:t>
            </a:r>
            <a:endParaRPr lang="en-US" sz="1300" dirty="0" smtClean="0"/>
          </a:p>
          <a:p>
            <a:r>
              <a:rPr lang="en-US" sz="1300" dirty="0" smtClean="0"/>
              <a:t>"</a:t>
            </a:r>
            <a:r>
              <a:rPr lang="en-US" sz="1300" i="1" dirty="0" smtClean="0"/>
              <a:t>Our model is just better." "Based on that, we should have 100% share</a:t>
            </a:r>
            <a:r>
              <a:rPr lang="en-US" sz="1300" dirty="0" smtClean="0"/>
              <a:t>" Google CEO Eric Schmidt, 12-10-09, Forbes, </a:t>
            </a:r>
            <a:r>
              <a:rPr lang="en-US" sz="1200" u="sng" dirty="0" smtClean="0">
                <a:hlinkClick r:id="rId11"/>
              </a:rPr>
              <a:t>http://onforb.es/5PpIMc</a:t>
            </a:r>
            <a:endParaRPr lang="en-US" sz="1300" dirty="0" smtClean="0"/>
          </a:p>
          <a:p>
            <a:endParaRPr lang="en-US" sz="1300" dirty="0"/>
          </a:p>
        </p:txBody>
      </p:sp>
      <p:sp>
        <p:nvSpPr>
          <p:cNvPr id="7" name="Slide Number Placeholder 6"/>
          <p:cNvSpPr>
            <a:spLocks noGrp="1"/>
          </p:cNvSpPr>
          <p:nvPr>
            <p:ph type="sldNum" sz="quarter" idx="12"/>
          </p:nvPr>
        </p:nvSpPr>
        <p:spPr/>
        <p:txBody>
          <a:bodyPr/>
          <a:lstStyle/>
          <a:p>
            <a:fld id="{AD8F4E82-029B-4E53-9A54-B15A858753E1}" type="slidenum">
              <a:rPr lang="en-US" smtClean="0"/>
              <a:pPr/>
              <a:t>13</a:t>
            </a:fld>
            <a:endParaRPr lang="en-US"/>
          </a:p>
        </p:txBody>
      </p:sp>
      <p:sp>
        <p:nvSpPr>
          <p:cNvPr id="8" name="Footer Placeholder 7"/>
          <p:cNvSpPr>
            <a:spLocks noGrp="1"/>
          </p:cNvSpPr>
          <p:nvPr>
            <p:ph type="ftr" sz="quarter" idx="11"/>
          </p:nvPr>
        </p:nvSpPr>
        <p:spPr/>
        <p:txBody>
          <a:bodyPr/>
          <a:lstStyle/>
          <a:p>
            <a:r>
              <a:rPr lang="en-US" smtClean="0"/>
              <a:t>Scott Cleland -- Precursor LLC</a:t>
            </a:r>
            <a:endParaRPr lang="en-US"/>
          </a:p>
        </p:txBody>
      </p:sp>
      <p:sp>
        <p:nvSpPr>
          <p:cNvPr id="9" name="Date Placeholder 8"/>
          <p:cNvSpPr>
            <a:spLocks noGrp="1"/>
          </p:cNvSpPr>
          <p:nvPr>
            <p:ph type="dt" sz="half" idx="10"/>
          </p:nvPr>
        </p:nvSpPr>
        <p:spPr/>
        <p:txBody>
          <a:bodyPr/>
          <a:lstStyle/>
          <a:p>
            <a:r>
              <a:rPr lang="en-US" smtClean="0"/>
              <a:t>7/2/2012</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09600"/>
          </a:xfrm>
        </p:spPr>
        <p:txBody>
          <a:bodyPr>
            <a:normAutofit/>
          </a:bodyPr>
          <a:lstStyle/>
          <a:p>
            <a:r>
              <a:rPr lang="en-US" sz="2800" b="1" dirty="0" smtClean="0"/>
              <a:t>Appendix B: How Google is </a:t>
            </a:r>
            <a:r>
              <a:rPr lang="en-US" sz="2800" b="1" dirty="0" smtClean="0"/>
              <a:t>Systemically </a:t>
            </a:r>
            <a:r>
              <a:rPr lang="en-US" sz="2800" b="1" dirty="0" smtClean="0"/>
              <a:t>Anti-Competitive</a:t>
            </a:r>
            <a:endParaRPr lang="en-US" sz="2800" b="1" dirty="0"/>
          </a:p>
        </p:txBody>
      </p:sp>
      <p:sp>
        <p:nvSpPr>
          <p:cNvPr id="3" name="Rectangle 2"/>
          <p:cNvSpPr/>
          <p:nvPr/>
        </p:nvSpPr>
        <p:spPr>
          <a:xfrm>
            <a:off x="248978" y="54102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679513" y="54102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Rectangle 4"/>
          <p:cNvSpPr/>
          <p:nvPr/>
        </p:nvSpPr>
        <p:spPr>
          <a:xfrm>
            <a:off x="248978" y="58674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79513" y="58674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48978" y="49530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79513" y="49530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248978" y="44958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679513" y="44958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Rectangle 10"/>
          <p:cNvSpPr/>
          <p:nvPr/>
        </p:nvSpPr>
        <p:spPr>
          <a:xfrm>
            <a:off x="248978" y="40386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679513" y="40386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248978" y="35814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679513" y="35814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5" name="Rectangle 14"/>
          <p:cNvSpPr/>
          <p:nvPr/>
        </p:nvSpPr>
        <p:spPr>
          <a:xfrm>
            <a:off x="248978" y="31242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679513" y="31242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Rectangle 16"/>
          <p:cNvSpPr/>
          <p:nvPr/>
        </p:nvSpPr>
        <p:spPr>
          <a:xfrm>
            <a:off x="248978" y="26670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679513" y="26670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18"/>
          <p:cNvSpPr/>
          <p:nvPr/>
        </p:nvSpPr>
        <p:spPr>
          <a:xfrm>
            <a:off x="248978" y="22098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679513" y="22098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Rectangle 20"/>
          <p:cNvSpPr/>
          <p:nvPr/>
        </p:nvSpPr>
        <p:spPr>
          <a:xfrm>
            <a:off x="248978" y="1752600"/>
            <a:ext cx="24384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679513" y="1752600"/>
            <a:ext cx="6172200" cy="457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250286" y="5344180"/>
            <a:ext cx="2435785" cy="523220"/>
          </a:xfrm>
          <a:prstGeom prst="rect">
            <a:avLst/>
          </a:prstGeom>
          <a:noFill/>
        </p:spPr>
        <p:txBody>
          <a:bodyPr wrap="square" rtlCol="0">
            <a:spAutoFit/>
          </a:bodyPr>
          <a:lstStyle/>
          <a:p>
            <a:pPr algn="ctr"/>
            <a:r>
              <a:rPr lang="en-US" sz="1400" b="1" dirty="0" smtClean="0"/>
              <a:t>Omni-directional Ambition</a:t>
            </a:r>
          </a:p>
          <a:p>
            <a:pPr algn="ctr"/>
            <a:r>
              <a:rPr lang="en-US" sz="1400" b="1" dirty="0" smtClean="0"/>
              <a:t>Omniscient Mission</a:t>
            </a:r>
            <a:endParaRPr lang="en-US" sz="1400" b="1" dirty="0"/>
          </a:p>
        </p:txBody>
      </p:sp>
      <p:sp>
        <p:nvSpPr>
          <p:cNvPr id="24" name="TextBox 23"/>
          <p:cNvSpPr txBox="1"/>
          <p:nvPr/>
        </p:nvSpPr>
        <p:spPr>
          <a:xfrm>
            <a:off x="362362" y="5877580"/>
            <a:ext cx="2145792" cy="523220"/>
          </a:xfrm>
          <a:prstGeom prst="rect">
            <a:avLst/>
          </a:prstGeom>
          <a:noFill/>
        </p:spPr>
        <p:txBody>
          <a:bodyPr wrap="square" rtlCol="0">
            <a:spAutoFit/>
          </a:bodyPr>
          <a:lstStyle/>
          <a:p>
            <a:pPr algn="ctr"/>
            <a:r>
              <a:rPr lang="en-US" sz="1400" b="1" dirty="0" smtClean="0"/>
              <a:t>“Winner Takes All”</a:t>
            </a:r>
          </a:p>
          <a:p>
            <a:pPr algn="ctr"/>
            <a:r>
              <a:rPr lang="en-US" sz="1400" b="1" dirty="0" smtClean="0"/>
              <a:t>Internet Dynamic</a:t>
            </a:r>
            <a:endParaRPr lang="en-US" sz="1400" b="1" dirty="0"/>
          </a:p>
        </p:txBody>
      </p:sp>
      <p:sp>
        <p:nvSpPr>
          <p:cNvPr id="25" name="TextBox 24"/>
          <p:cNvSpPr txBox="1"/>
          <p:nvPr/>
        </p:nvSpPr>
        <p:spPr>
          <a:xfrm>
            <a:off x="2699920" y="5867400"/>
            <a:ext cx="6208751" cy="507831"/>
          </a:xfrm>
          <a:prstGeom prst="rect">
            <a:avLst/>
          </a:prstGeom>
          <a:noFill/>
        </p:spPr>
        <p:txBody>
          <a:bodyPr wrap="none" rtlCol="0">
            <a:spAutoFit/>
          </a:bodyPr>
          <a:lstStyle/>
          <a:p>
            <a:r>
              <a:rPr lang="en-US" sz="900" dirty="0" smtClean="0">
                <a:solidFill>
                  <a:srgbClr val="FF0000"/>
                </a:solidFill>
              </a:rPr>
              <a:t>To the winner go the spoils: Google takes-out first-mover nascent competitors before market definition &amp; revenue competition </a:t>
            </a:r>
          </a:p>
          <a:p>
            <a:r>
              <a:rPr lang="en-US" sz="900" dirty="0" smtClean="0">
                <a:solidFill>
                  <a:srgbClr val="FF0000"/>
                </a:solidFill>
              </a:rPr>
              <a:t>can form; Self-deals Google content top search result; “Human raters” punish competitors with low quality scores, low rankings, </a:t>
            </a:r>
          </a:p>
          <a:p>
            <a:r>
              <a:rPr lang="en-US" sz="900" dirty="0" smtClean="0">
                <a:solidFill>
                  <a:srgbClr val="FF0000"/>
                </a:solidFill>
              </a:rPr>
              <a:t>higher prices per click ; Front-run publishers with new content/products/services based on publishers’ proprietary information</a:t>
            </a:r>
          </a:p>
        </p:txBody>
      </p:sp>
      <p:sp>
        <p:nvSpPr>
          <p:cNvPr id="26" name="TextBox 25"/>
          <p:cNvSpPr txBox="1"/>
          <p:nvPr/>
        </p:nvSpPr>
        <p:spPr>
          <a:xfrm>
            <a:off x="2679513" y="5467290"/>
            <a:ext cx="6314549" cy="400110"/>
          </a:xfrm>
          <a:prstGeom prst="rect">
            <a:avLst/>
          </a:prstGeom>
          <a:noFill/>
        </p:spPr>
        <p:txBody>
          <a:bodyPr wrap="none" rtlCol="0">
            <a:spAutoFit/>
          </a:bodyPr>
          <a:lstStyle/>
          <a:p>
            <a:r>
              <a:rPr lang="en-US" sz="1000" dirty="0" smtClean="0">
                <a:solidFill>
                  <a:srgbClr val="FF0000"/>
                </a:solidFill>
              </a:rPr>
              <a:t>Free market competition depends on rule of law, and contract and anti-fraud enforcement; No law abiding company </a:t>
            </a:r>
          </a:p>
          <a:p>
            <a:r>
              <a:rPr lang="en-US" sz="1000" dirty="0" smtClean="0">
                <a:solidFill>
                  <a:srgbClr val="FF0000"/>
                </a:solidFill>
              </a:rPr>
              <a:t>can compete against a scofflaw which abuses IP, contracts, confidentiality, &amp; privacy for competitive advantage </a:t>
            </a:r>
          </a:p>
        </p:txBody>
      </p:sp>
      <p:sp>
        <p:nvSpPr>
          <p:cNvPr id="27" name="TextBox 26"/>
          <p:cNvSpPr txBox="1"/>
          <p:nvPr/>
        </p:nvSpPr>
        <p:spPr>
          <a:xfrm>
            <a:off x="828548" y="4419600"/>
            <a:ext cx="1279261" cy="523220"/>
          </a:xfrm>
          <a:prstGeom prst="rect">
            <a:avLst/>
          </a:prstGeom>
          <a:noFill/>
        </p:spPr>
        <p:txBody>
          <a:bodyPr wrap="none" rtlCol="0">
            <a:spAutoFit/>
          </a:bodyPr>
          <a:lstStyle/>
          <a:p>
            <a:pPr algn="ctr"/>
            <a:r>
              <a:rPr lang="en-US" sz="1400" b="1" dirty="0" smtClean="0"/>
              <a:t>Internet </a:t>
            </a:r>
          </a:p>
          <a:p>
            <a:pPr algn="ctr"/>
            <a:r>
              <a:rPr lang="en-US" sz="1400" b="1" dirty="0" smtClean="0"/>
              <a:t>Omnipresence</a:t>
            </a:r>
            <a:endParaRPr lang="en-US" sz="1400" dirty="0"/>
          </a:p>
        </p:txBody>
      </p:sp>
      <p:sp>
        <p:nvSpPr>
          <p:cNvPr id="29" name="TextBox 28"/>
          <p:cNvSpPr txBox="1"/>
          <p:nvPr/>
        </p:nvSpPr>
        <p:spPr>
          <a:xfrm>
            <a:off x="3191373" y="1066800"/>
            <a:ext cx="4972130" cy="646331"/>
          </a:xfrm>
          <a:prstGeom prst="rect">
            <a:avLst/>
          </a:prstGeom>
          <a:noFill/>
        </p:spPr>
        <p:txBody>
          <a:bodyPr wrap="none" rtlCol="0">
            <a:spAutoFit/>
          </a:bodyPr>
          <a:lstStyle/>
          <a:p>
            <a:pPr algn="ctr"/>
            <a:r>
              <a:rPr lang="en-US" b="1" dirty="0" smtClean="0">
                <a:solidFill>
                  <a:srgbClr val="FF0000"/>
                </a:solidFill>
              </a:rPr>
              <a:t>How Google Abuses its Platform Monopoly </a:t>
            </a:r>
          </a:p>
          <a:p>
            <a:pPr algn="ctr"/>
            <a:r>
              <a:rPr lang="en-US" b="1" dirty="0" smtClean="0">
                <a:solidFill>
                  <a:srgbClr val="FF0000"/>
                </a:solidFill>
              </a:rPr>
              <a:t>To Harm the Consumer Internet Media Ecosystem</a:t>
            </a:r>
            <a:endParaRPr lang="en-US" b="1" dirty="0">
              <a:solidFill>
                <a:srgbClr val="FF0000"/>
              </a:solidFill>
            </a:endParaRPr>
          </a:p>
        </p:txBody>
      </p:sp>
      <p:sp>
        <p:nvSpPr>
          <p:cNvPr id="30" name="TextBox 29"/>
          <p:cNvSpPr txBox="1"/>
          <p:nvPr/>
        </p:nvSpPr>
        <p:spPr>
          <a:xfrm>
            <a:off x="2623720" y="4419600"/>
            <a:ext cx="6202339" cy="553998"/>
          </a:xfrm>
          <a:prstGeom prst="rect">
            <a:avLst/>
          </a:prstGeom>
          <a:noFill/>
        </p:spPr>
        <p:txBody>
          <a:bodyPr wrap="none" rtlCol="0">
            <a:spAutoFit/>
          </a:bodyPr>
          <a:lstStyle/>
          <a:p>
            <a:r>
              <a:rPr lang="en-US" sz="1000" dirty="0" smtClean="0">
                <a:solidFill>
                  <a:srgbClr val="FF0000"/>
                </a:solidFill>
              </a:rPr>
              <a:t>Monopoly-tipping acquisitions: YouTube, </a:t>
            </a:r>
            <a:r>
              <a:rPr lang="en-US" sz="1000" dirty="0" err="1" smtClean="0">
                <a:solidFill>
                  <a:srgbClr val="FF0000"/>
                </a:solidFill>
              </a:rPr>
              <a:t>DoubleClick</a:t>
            </a:r>
            <a:r>
              <a:rPr lang="en-US" sz="1000" dirty="0" smtClean="0">
                <a:solidFill>
                  <a:srgbClr val="FF0000"/>
                </a:solidFill>
              </a:rPr>
              <a:t>, &amp; </a:t>
            </a:r>
            <a:r>
              <a:rPr lang="en-US" sz="1000" dirty="0" err="1" smtClean="0">
                <a:solidFill>
                  <a:srgbClr val="FF0000"/>
                </a:solidFill>
              </a:rPr>
              <a:t>AdMob</a:t>
            </a:r>
            <a:r>
              <a:rPr lang="en-US" sz="1000" dirty="0" smtClean="0">
                <a:solidFill>
                  <a:srgbClr val="FF0000"/>
                </a:solidFill>
              </a:rPr>
              <a:t>, network effects, information exclusions, and </a:t>
            </a:r>
          </a:p>
          <a:p>
            <a:r>
              <a:rPr lang="en-US" sz="1000" dirty="0" smtClean="0">
                <a:solidFill>
                  <a:srgbClr val="FF0000"/>
                </a:solidFill>
              </a:rPr>
              <a:t>monopoly discrimination, self-dealing and front-running ensure that no competitor can aggregate a comparable </a:t>
            </a:r>
          </a:p>
          <a:p>
            <a:r>
              <a:rPr lang="en-US" sz="1000" dirty="0" smtClean="0">
                <a:solidFill>
                  <a:srgbClr val="FF0000"/>
                </a:solidFill>
              </a:rPr>
              <a:t>share of Internet users, advertisers and publishers – the vortex of Google’s monopoly power</a:t>
            </a:r>
            <a:endParaRPr lang="en-US" sz="1000" dirty="0">
              <a:solidFill>
                <a:srgbClr val="FF0000"/>
              </a:solidFill>
            </a:endParaRPr>
          </a:p>
        </p:txBody>
      </p:sp>
      <p:sp>
        <p:nvSpPr>
          <p:cNvPr id="31" name="TextBox 30"/>
          <p:cNvSpPr txBox="1"/>
          <p:nvPr/>
        </p:nvSpPr>
        <p:spPr>
          <a:xfrm>
            <a:off x="538532" y="4886980"/>
            <a:ext cx="1859292" cy="523220"/>
          </a:xfrm>
          <a:prstGeom prst="rect">
            <a:avLst/>
          </a:prstGeom>
          <a:noFill/>
        </p:spPr>
        <p:txBody>
          <a:bodyPr wrap="none" rtlCol="0">
            <a:spAutoFit/>
          </a:bodyPr>
          <a:lstStyle/>
          <a:p>
            <a:pPr algn="ctr"/>
            <a:r>
              <a:rPr lang="en-US" sz="1400" b="1" dirty="0" smtClean="0"/>
              <a:t>Omnivorous </a:t>
            </a:r>
          </a:p>
          <a:p>
            <a:pPr algn="ctr"/>
            <a:r>
              <a:rPr lang="en-US" sz="1400" b="1" dirty="0" smtClean="0"/>
              <a:t>Information Collection</a:t>
            </a:r>
            <a:endParaRPr lang="en-US" sz="1400" b="1" dirty="0"/>
          </a:p>
        </p:txBody>
      </p:sp>
      <p:sp>
        <p:nvSpPr>
          <p:cNvPr id="32" name="TextBox 31"/>
          <p:cNvSpPr txBox="1"/>
          <p:nvPr/>
        </p:nvSpPr>
        <p:spPr>
          <a:xfrm>
            <a:off x="2667000" y="4898648"/>
            <a:ext cx="6388287" cy="738664"/>
          </a:xfrm>
          <a:prstGeom prst="rect">
            <a:avLst/>
          </a:prstGeom>
          <a:noFill/>
        </p:spPr>
        <p:txBody>
          <a:bodyPr wrap="square" rtlCol="0">
            <a:spAutoFit/>
          </a:bodyPr>
          <a:lstStyle/>
          <a:p>
            <a:r>
              <a:rPr lang="en-US" sz="1000" dirty="0" smtClean="0">
                <a:solidFill>
                  <a:srgbClr val="FF0000"/>
                </a:solidFill>
              </a:rPr>
              <a:t>DOJ on Google Book Settlement: </a:t>
            </a:r>
            <a:r>
              <a:rPr lang="en-US" sz="1000" i="1" dirty="0" smtClean="0">
                <a:solidFill>
                  <a:srgbClr val="FF0000"/>
                </a:solidFill>
              </a:rPr>
              <a:t>"The seller of an incomplete database... cannot compete effectively with the seller </a:t>
            </a:r>
          </a:p>
          <a:p>
            <a:r>
              <a:rPr lang="en-US" sz="1000" i="1" dirty="0" smtClean="0">
                <a:solidFill>
                  <a:srgbClr val="FF0000"/>
                </a:solidFill>
              </a:rPr>
              <a:t>of a comprehensive product.“  </a:t>
            </a:r>
            <a:r>
              <a:rPr lang="en-US" sz="1000" dirty="0" smtClean="0">
                <a:solidFill>
                  <a:srgbClr val="FF0000"/>
                </a:solidFill>
              </a:rPr>
              <a:t>Google actively prevents competitors from crawling some of the largest stores of the </a:t>
            </a:r>
          </a:p>
          <a:p>
            <a:r>
              <a:rPr lang="en-US" sz="1000" dirty="0" smtClean="0">
                <a:solidFill>
                  <a:srgbClr val="FF0000"/>
                </a:solidFill>
              </a:rPr>
              <a:t>World’s  information – YouTube’s videos, Google’s Maps &amp; ~15 million digitized books –  publicly accessible to users    </a:t>
            </a:r>
          </a:p>
          <a:p>
            <a:endParaRPr lang="en-US" sz="1200" dirty="0">
              <a:solidFill>
                <a:srgbClr val="FF0000"/>
              </a:solidFill>
            </a:endParaRPr>
          </a:p>
        </p:txBody>
      </p:sp>
      <p:sp>
        <p:nvSpPr>
          <p:cNvPr id="33" name="TextBox 32"/>
          <p:cNvSpPr txBox="1"/>
          <p:nvPr/>
        </p:nvSpPr>
        <p:spPr>
          <a:xfrm>
            <a:off x="640355" y="3581400"/>
            <a:ext cx="1655646" cy="523220"/>
          </a:xfrm>
          <a:prstGeom prst="rect">
            <a:avLst/>
          </a:prstGeom>
          <a:noFill/>
        </p:spPr>
        <p:txBody>
          <a:bodyPr wrap="none" rtlCol="0">
            <a:spAutoFit/>
          </a:bodyPr>
          <a:lstStyle/>
          <a:p>
            <a:pPr algn="ctr"/>
            <a:r>
              <a:rPr lang="en-US" sz="1400" b="1" dirty="0" err="1" smtClean="0"/>
              <a:t>Omnifarious</a:t>
            </a:r>
            <a:endParaRPr lang="en-US" sz="1400" b="1" dirty="0" smtClean="0"/>
          </a:p>
          <a:p>
            <a:pPr algn="ctr"/>
            <a:r>
              <a:rPr lang="en-US" sz="1400" b="1" dirty="0" smtClean="0"/>
              <a:t>Products &amp; Services</a:t>
            </a:r>
            <a:endParaRPr lang="en-US" sz="1400" dirty="0"/>
          </a:p>
        </p:txBody>
      </p:sp>
      <p:sp>
        <p:nvSpPr>
          <p:cNvPr id="34" name="TextBox 33"/>
          <p:cNvSpPr txBox="1"/>
          <p:nvPr/>
        </p:nvSpPr>
        <p:spPr>
          <a:xfrm>
            <a:off x="698448" y="3058180"/>
            <a:ext cx="1539460" cy="523220"/>
          </a:xfrm>
          <a:prstGeom prst="rect">
            <a:avLst/>
          </a:prstGeom>
          <a:noFill/>
        </p:spPr>
        <p:txBody>
          <a:bodyPr wrap="none" rtlCol="0">
            <a:spAutoFit/>
          </a:bodyPr>
          <a:lstStyle/>
          <a:p>
            <a:pPr algn="ctr"/>
            <a:r>
              <a:rPr lang="en-US" sz="1400" b="1" dirty="0" err="1" smtClean="0"/>
              <a:t>Omnifarious</a:t>
            </a:r>
            <a:endParaRPr lang="en-US" sz="1400" b="1" dirty="0" smtClean="0"/>
          </a:p>
          <a:p>
            <a:pPr algn="ctr"/>
            <a:r>
              <a:rPr lang="en-US" sz="1400" b="1" dirty="0" smtClean="0"/>
              <a:t>Information Types</a:t>
            </a:r>
            <a:endParaRPr lang="en-US" sz="1400" dirty="0"/>
          </a:p>
        </p:txBody>
      </p:sp>
      <p:sp>
        <p:nvSpPr>
          <p:cNvPr id="35" name="TextBox 34"/>
          <p:cNvSpPr txBox="1"/>
          <p:nvPr/>
        </p:nvSpPr>
        <p:spPr>
          <a:xfrm>
            <a:off x="757214" y="2209800"/>
            <a:ext cx="1421928" cy="523220"/>
          </a:xfrm>
          <a:prstGeom prst="rect">
            <a:avLst/>
          </a:prstGeom>
          <a:noFill/>
        </p:spPr>
        <p:txBody>
          <a:bodyPr wrap="none" rtlCol="0">
            <a:spAutoFit/>
          </a:bodyPr>
          <a:lstStyle/>
          <a:p>
            <a:pPr algn="ctr"/>
            <a:r>
              <a:rPr lang="en-US" sz="1400" b="1" dirty="0" smtClean="0"/>
              <a:t>Omnivorous </a:t>
            </a:r>
          </a:p>
          <a:p>
            <a:pPr algn="ctr"/>
            <a:r>
              <a:rPr lang="en-US" sz="1400" b="1" dirty="0" smtClean="0"/>
              <a:t>Ecosystem Share</a:t>
            </a:r>
            <a:endParaRPr lang="en-US" sz="1400" dirty="0"/>
          </a:p>
        </p:txBody>
      </p:sp>
      <p:sp>
        <p:nvSpPr>
          <p:cNvPr id="36" name="TextBox 35"/>
          <p:cNvSpPr txBox="1"/>
          <p:nvPr/>
        </p:nvSpPr>
        <p:spPr>
          <a:xfrm>
            <a:off x="2687846" y="3581400"/>
            <a:ext cx="6082114" cy="384721"/>
          </a:xfrm>
          <a:prstGeom prst="rect">
            <a:avLst/>
          </a:prstGeom>
          <a:noFill/>
        </p:spPr>
        <p:txBody>
          <a:bodyPr wrap="none" rtlCol="0">
            <a:spAutoFit/>
          </a:bodyPr>
          <a:lstStyle/>
          <a:p>
            <a:r>
              <a:rPr lang="en-US" sz="950" dirty="0" smtClean="0">
                <a:solidFill>
                  <a:srgbClr val="FF0000"/>
                </a:solidFill>
              </a:rPr>
              <a:t>Google predatorily subsidizes new products &amp; services in order to commoditize search complements to foreclose actual</a:t>
            </a:r>
          </a:p>
          <a:p>
            <a:r>
              <a:rPr lang="en-US" sz="950" dirty="0" smtClean="0">
                <a:solidFill>
                  <a:srgbClr val="FF0000"/>
                </a:solidFill>
              </a:rPr>
              <a:t>and potential competition to Google.     </a:t>
            </a:r>
            <a:endParaRPr lang="en-US" sz="950" dirty="0">
              <a:solidFill>
                <a:srgbClr val="FF0000"/>
              </a:solidFill>
            </a:endParaRPr>
          </a:p>
        </p:txBody>
      </p:sp>
      <p:sp>
        <p:nvSpPr>
          <p:cNvPr id="37" name="TextBox 36"/>
          <p:cNvSpPr txBox="1"/>
          <p:nvPr/>
        </p:nvSpPr>
        <p:spPr>
          <a:xfrm>
            <a:off x="2679513" y="3124200"/>
            <a:ext cx="6248400" cy="400110"/>
          </a:xfrm>
          <a:prstGeom prst="rect">
            <a:avLst/>
          </a:prstGeom>
          <a:noFill/>
        </p:spPr>
        <p:txBody>
          <a:bodyPr wrap="square" rtlCol="0">
            <a:spAutoFit/>
          </a:bodyPr>
          <a:lstStyle/>
          <a:p>
            <a:r>
              <a:rPr lang="en-US" sz="1000" dirty="0" smtClean="0">
                <a:solidFill>
                  <a:srgbClr val="FF0000"/>
                </a:solidFill>
              </a:rPr>
              <a:t>Google includes as many information types as it can in its universal search so it can either have unique or exclusive information so users must use Google as their search engine.</a:t>
            </a:r>
            <a:endParaRPr lang="en-US" sz="1000" dirty="0">
              <a:solidFill>
                <a:srgbClr val="FF0000"/>
              </a:solidFill>
            </a:endParaRPr>
          </a:p>
        </p:txBody>
      </p:sp>
      <p:sp>
        <p:nvSpPr>
          <p:cNvPr id="38" name="TextBox 37"/>
          <p:cNvSpPr txBox="1"/>
          <p:nvPr/>
        </p:nvSpPr>
        <p:spPr>
          <a:xfrm>
            <a:off x="722429" y="2600980"/>
            <a:ext cx="1491498" cy="523220"/>
          </a:xfrm>
          <a:prstGeom prst="rect">
            <a:avLst/>
          </a:prstGeom>
          <a:noFill/>
        </p:spPr>
        <p:txBody>
          <a:bodyPr wrap="none" rtlCol="0">
            <a:spAutoFit/>
          </a:bodyPr>
          <a:lstStyle/>
          <a:p>
            <a:pPr algn="ctr"/>
            <a:r>
              <a:rPr lang="en-US" sz="1400" b="1" dirty="0" smtClean="0"/>
              <a:t>Internet Behavior</a:t>
            </a:r>
          </a:p>
          <a:p>
            <a:pPr algn="ctr"/>
            <a:r>
              <a:rPr lang="en-US" sz="1400" b="1" dirty="0" smtClean="0"/>
              <a:t>Omniscience</a:t>
            </a:r>
            <a:endParaRPr lang="en-US" sz="1400" dirty="0"/>
          </a:p>
        </p:txBody>
      </p:sp>
      <p:sp>
        <p:nvSpPr>
          <p:cNvPr id="39" name="TextBox 38"/>
          <p:cNvSpPr txBox="1"/>
          <p:nvPr/>
        </p:nvSpPr>
        <p:spPr>
          <a:xfrm>
            <a:off x="740896" y="4038600"/>
            <a:ext cx="1454565" cy="738664"/>
          </a:xfrm>
          <a:prstGeom prst="rect">
            <a:avLst/>
          </a:prstGeom>
          <a:noFill/>
        </p:spPr>
        <p:txBody>
          <a:bodyPr wrap="none" rtlCol="0">
            <a:spAutoFit/>
          </a:bodyPr>
          <a:lstStyle/>
          <a:p>
            <a:pPr algn="ctr"/>
            <a:r>
              <a:rPr lang="en-US" sz="1400" b="1" dirty="0" smtClean="0"/>
              <a:t>Internet-Scalable</a:t>
            </a:r>
          </a:p>
          <a:p>
            <a:pPr algn="ctr"/>
            <a:r>
              <a:rPr lang="en-US" sz="1400" b="1" dirty="0" smtClean="0"/>
              <a:t>Infrastructure </a:t>
            </a:r>
          </a:p>
          <a:p>
            <a:pPr algn="ctr"/>
            <a:endParaRPr lang="en-US" sz="1400" dirty="0"/>
          </a:p>
        </p:txBody>
      </p:sp>
      <p:sp>
        <p:nvSpPr>
          <p:cNvPr id="40" name="TextBox 39"/>
          <p:cNvSpPr txBox="1"/>
          <p:nvPr/>
        </p:nvSpPr>
        <p:spPr>
          <a:xfrm>
            <a:off x="248197" y="1686580"/>
            <a:ext cx="2439963" cy="523220"/>
          </a:xfrm>
          <a:prstGeom prst="rect">
            <a:avLst/>
          </a:prstGeom>
          <a:noFill/>
        </p:spPr>
        <p:txBody>
          <a:bodyPr wrap="none" rtlCol="0">
            <a:spAutoFit/>
          </a:bodyPr>
          <a:lstStyle/>
          <a:p>
            <a:pPr algn="ctr"/>
            <a:r>
              <a:rPr lang="en-US" sz="1400" b="1" dirty="0" smtClean="0"/>
              <a:t>Consumer Internet Ecosystem </a:t>
            </a:r>
          </a:p>
          <a:p>
            <a:pPr algn="ctr"/>
            <a:r>
              <a:rPr lang="en-US" sz="1400" b="1" dirty="0" smtClean="0"/>
              <a:t>Omnipotence</a:t>
            </a:r>
            <a:endParaRPr lang="en-US" sz="1400" dirty="0"/>
          </a:p>
        </p:txBody>
      </p:sp>
      <p:sp>
        <p:nvSpPr>
          <p:cNvPr id="41" name="TextBox 40"/>
          <p:cNvSpPr txBox="1"/>
          <p:nvPr/>
        </p:nvSpPr>
        <p:spPr>
          <a:xfrm>
            <a:off x="2679513" y="3962400"/>
            <a:ext cx="6160661" cy="553998"/>
          </a:xfrm>
          <a:prstGeom prst="rect">
            <a:avLst/>
          </a:prstGeom>
          <a:noFill/>
        </p:spPr>
        <p:txBody>
          <a:bodyPr wrap="none" rtlCol="0">
            <a:spAutoFit/>
          </a:bodyPr>
          <a:lstStyle/>
          <a:p>
            <a:r>
              <a:rPr lang="en-US" sz="1000" dirty="0" smtClean="0">
                <a:solidFill>
                  <a:srgbClr val="FF0000"/>
                </a:solidFill>
              </a:rPr>
              <a:t>No other company has the monopolistic vision of designing an infrastructure to scale with the entire Internet nor </a:t>
            </a:r>
          </a:p>
          <a:p>
            <a:r>
              <a:rPr lang="en-US" sz="1000" dirty="0" smtClean="0">
                <a:solidFill>
                  <a:srgbClr val="FF0000"/>
                </a:solidFill>
              </a:rPr>
              <a:t>will any other company be willing to take the security, business, property, and privacy risks of Google’s “</a:t>
            </a:r>
            <a:r>
              <a:rPr lang="en-US" sz="1000" dirty="0" err="1" smtClean="0">
                <a:solidFill>
                  <a:srgbClr val="FF0000"/>
                </a:solidFill>
              </a:rPr>
              <a:t>BigTable</a:t>
            </a:r>
            <a:r>
              <a:rPr lang="en-US" sz="1000" dirty="0" smtClean="0">
                <a:solidFill>
                  <a:srgbClr val="FF0000"/>
                </a:solidFill>
              </a:rPr>
              <a:t>” --</a:t>
            </a:r>
          </a:p>
          <a:p>
            <a:r>
              <a:rPr lang="en-US" sz="1000" dirty="0" smtClean="0">
                <a:solidFill>
                  <a:srgbClr val="FF0000"/>
                </a:solidFill>
              </a:rPr>
              <a:t> all-eggs-in-one-basket design.</a:t>
            </a:r>
            <a:endParaRPr lang="en-US" sz="1000" dirty="0">
              <a:solidFill>
                <a:srgbClr val="FF0000"/>
              </a:solidFill>
            </a:endParaRPr>
          </a:p>
        </p:txBody>
      </p:sp>
      <p:sp>
        <p:nvSpPr>
          <p:cNvPr id="43" name="TextBox 42"/>
          <p:cNvSpPr txBox="1"/>
          <p:nvPr/>
        </p:nvSpPr>
        <p:spPr>
          <a:xfrm>
            <a:off x="2743200" y="1752600"/>
            <a:ext cx="6139280" cy="430887"/>
          </a:xfrm>
          <a:prstGeom prst="rect">
            <a:avLst/>
          </a:prstGeom>
          <a:noFill/>
        </p:spPr>
        <p:txBody>
          <a:bodyPr wrap="square" rtlCol="0">
            <a:spAutoFit/>
          </a:bodyPr>
          <a:lstStyle/>
          <a:p>
            <a:r>
              <a:rPr lang="en-US" sz="1050" dirty="0" smtClean="0">
                <a:solidFill>
                  <a:srgbClr val="FF0000"/>
                </a:solidFill>
              </a:rPr>
              <a:t>Only Google has self-described “king maker” power to determine what information or applications are found, used, read, viewed, etc., &amp; which businesses succeed or fail on the Net.   </a:t>
            </a:r>
            <a:endParaRPr lang="en-US" sz="1050" dirty="0">
              <a:solidFill>
                <a:srgbClr val="FF0000"/>
              </a:solidFill>
            </a:endParaRPr>
          </a:p>
        </p:txBody>
      </p:sp>
      <p:sp>
        <p:nvSpPr>
          <p:cNvPr id="44" name="Rectangle 43"/>
          <p:cNvSpPr/>
          <p:nvPr/>
        </p:nvSpPr>
        <p:spPr>
          <a:xfrm>
            <a:off x="2699920" y="2212285"/>
            <a:ext cx="6096000" cy="530915"/>
          </a:xfrm>
          <a:prstGeom prst="rect">
            <a:avLst/>
          </a:prstGeom>
        </p:spPr>
        <p:txBody>
          <a:bodyPr wrap="square">
            <a:spAutoFit/>
          </a:bodyPr>
          <a:lstStyle/>
          <a:p>
            <a:r>
              <a:rPr lang="en-US" sz="950" dirty="0" smtClean="0">
                <a:solidFill>
                  <a:srgbClr val="FF0000"/>
                </a:solidFill>
              </a:rPr>
              <a:t>Google has leveraged acquired dominance of users, advertisers, publishers, and exclusionary information practices to dominate  search, search advertising, Mobile advertising, &amp;video streaming; display ad-serving/tools/analytics, Mapping, video streaming, and web behavior tracking </a:t>
            </a:r>
            <a:endParaRPr lang="en-US" sz="950" dirty="0"/>
          </a:p>
        </p:txBody>
      </p:sp>
      <p:sp>
        <p:nvSpPr>
          <p:cNvPr id="45" name="TextBox 44"/>
          <p:cNvSpPr txBox="1"/>
          <p:nvPr/>
        </p:nvSpPr>
        <p:spPr>
          <a:xfrm>
            <a:off x="2699920" y="2724090"/>
            <a:ext cx="6248400" cy="400110"/>
          </a:xfrm>
          <a:prstGeom prst="rect">
            <a:avLst/>
          </a:prstGeom>
          <a:noFill/>
        </p:spPr>
        <p:txBody>
          <a:bodyPr wrap="square" rtlCol="0">
            <a:spAutoFit/>
          </a:bodyPr>
          <a:lstStyle/>
          <a:p>
            <a:r>
              <a:rPr lang="en-US" sz="1000" dirty="0" smtClean="0">
                <a:solidFill>
                  <a:srgbClr val="FF0000"/>
                </a:solidFill>
              </a:rPr>
              <a:t>Google’s “</a:t>
            </a:r>
            <a:r>
              <a:rPr lang="en-US" sz="1000" i="1" dirty="0" smtClean="0">
                <a:solidFill>
                  <a:srgbClr val="FF0000"/>
                </a:solidFill>
              </a:rPr>
              <a:t>innovation without permission</a:t>
            </a:r>
            <a:r>
              <a:rPr lang="en-US" sz="1000" dirty="0" smtClean="0">
                <a:solidFill>
                  <a:srgbClr val="FF0000"/>
                </a:solidFill>
              </a:rPr>
              <a:t>” is viewed by Google as cart blanche to collect whatever information it can on its users, partners, competitors without respect to privacy, IP or confidentiality. </a:t>
            </a:r>
          </a:p>
        </p:txBody>
      </p:sp>
      <p:cxnSp>
        <p:nvCxnSpPr>
          <p:cNvPr id="51" name="Straight Arrow Connector 50"/>
          <p:cNvCxnSpPr/>
          <p:nvPr/>
        </p:nvCxnSpPr>
        <p:spPr>
          <a:xfrm rot="5400000" flipH="1" flipV="1">
            <a:off x="6858000" y="4038600"/>
            <a:ext cx="42672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flipH="1" flipV="1">
            <a:off x="-2056606" y="4037806"/>
            <a:ext cx="42672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44281" y="914400"/>
            <a:ext cx="2959080" cy="830997"/>
          </a:xfrm>
          <a:prstGeom prst="rect">
            <a:avLst/>
          </a:prstGeom>
          <a:noFill/>
        </p:spPr>
        <p:txBody>
          <a:bodyPr wrap="square" rtlCol="0">
            <a:spAutoFit/>
          </a:bodyPr>
          <a:lstStyle/>
          <a:p>
            <a:pPr algn="ctr"/>
            <a:r>
              <a:rPr lang="en-US" sz="1600" b="1" dirty="0" smtClean="0"/>
              <a:t>Consumer Internet Ecosystem</a:t>
            </a:r>
          </a:p>
          <a:p>
            <a:pPr algn="ctr"/>
            <a:r>
              <a:rPr lang="en-US" sz="1600" b="1" dirty="0" smtClean="0"/>
              <a:t>Building Block </a:t>
            </a:r>
          </a:p>
          <a:p>
            <a:pPr algn="ctr"/>
            <a:r>
              <a:rPr lang="en-US" sz="1600" b="1" dirty="0" smtClean="0"/>
              <a:t>Capability “Stack”</a:t>
            </a:r>
            <a:endParaRPr lang="en-US" sz="1600" b="1" dirty="0"/>
          </a:p>
        </p:txBody>
      </p:sp>
      <p:sp>
        <p:nvSpPr>
          <p:cNvPr id="54" name="Slide Number Placeholder 53"/>
          <p:cNvSpPr>
            <a:spLocks noGrp="1"/>
          </p:cNvSpPr>
          <p:nvPr>
            <p:ph type="sldNum" sz="quarter" idx="12"/>
          </p:nvPr>
        </p:nvSpPr>
        <p:spPr/>
        <p:txBody>
          <a:bodyPr/>
          <a:lstStyle/>
          <a:p>
            <a:fld id="{AD8F4E82-029B-4E53-9A54-B15A858753E1}" type="slidenum">
              <a:rPr lang="en-US" smtClean="0"/>
              <a:pPr/>
              <a:t>14</a:t>
            </a:fld>
            <a:endParaRPr lang="en-US"/>
          </a:p>
        </p:txBody>
      </p:sp>
      <p:sp>
        <p:nvSpPr>
          <p:cNvPr id="55" name="Footer Placeholder 54"/>
          <p:cNvSpPr>
            <a:spLocks noGrp="1"/>
          </p:cNvSpPr>
          <p:nvPr>
            <p:ph type="ftr" sz="quarter" idx="11"/>
          </p:nvPr>
        </p:nvSpPr>
        <p:spPr/>
        <p:txBody>
          <a:bodyPr/>
          <a:lstStyle/>
          <a:p>
            <a:r>
              <a:rPr lang="en-US" smtClean="0"/>
              <a:t>Scott Cleland -- Precursor LLC</a:t>
            </a:r>
            <a:endParaRPr lang="en-US"/>
          </a:p>
        </p:txBody>
      </p:sp>
      <p:sp>
        <p:nvSpPr>
          <p:cNvPr id="56" name="Date Placeholder 55"/>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loud 23"/>
          <p:cNvSpPr/>
          <p:nvPr/>
        </p:nvSpPr>
        <p:spPr>
          <a:xfrm>
            <a:off x="3486150" y="5288578"/>
            <a:ext cx="1905000" cy="838200"/>
          </a:xfrm>
          <a:prstGeom prst="cloud">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a:off x="3409950" y="1219200"/>
            <a:ext cx="2057400" cy="914400"/>
          </a:xfrm>
          <a:prstGeom prst="cloud">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0" y="76200"/>
            <a:ext cx="9144000" cy="762000"/>
          </a:xfrm>
        </p:spPr>
        <p:txBody>
          <a:bodyPr>
            <a:noAutofit/>
          </a:bodyPr>
          <a:lstStyle/>
          <a:p>
            <a:r>
              <a:rPr lang="en-US" sz="2400" b="1" dirty="0" smtClean="0"/>
              <a:t>C: How Google Uniquely Has “Total Information Awareness” Power </a:t>
            </a:r>
            <a:r>
              <a:rPr lang="en-US" sz="3200" dirty="0" smtClean="0"/>
              <a:t/>
            </a:r>
            <a:br>
              <a:rPr lang="en-US" sz="3200" dirty="0" smtClean="0"/>
            </a:br>
            <a:r>
              <a:rPr lang="en-US" sz="1300" b="1" i="1" dirty="0" smtClean="0"/>
              <a:t>“We are very early in the total information we have within Google… we will get better at personalization</a:t>
            </a:r>
            <a:r>
              <a:rPr lang="en-US" sz="1300" b="1" dirty="0" smtClean="0"/>
              <a:t>.” Google CEO, FT 5-22-07 </a:t>
            </a:r>
            <a:r>
              <a:rPr lang="en-US" sz="3200" dirty="0" smtClean="0"/>
              <a:t/>
            </a:r>
            <a:br>
              <a:rPr lang="en-US" sz="3200" dirty="0" smtClean="0"/>
            </a:br>
            <a:r>
              <a:rPr lang="en-US" sz="1300" b="1" dirty="0" smtClean="0">
                <a:solidFill>
                  <a:srgbClr val="FF0000"/>
                </a:solidFill>
              </a:rPr>
              <a:t>*Information now available for: </a:t>
            </a:r>
            <a:r>
              <a:rPr lang="en-US" sz="1300" b="1" dirty="0" err="1" smtClean="0">
                <a:solidFill>
                  <a:srgbClr val="FF0000"/>
                </a:solidFill>
              </a:rPr>
              <a:t>Googleopoly’s</a:t>
            </a:r>
            <a:r>
              <a:rPr lang="en-US" sz="1300" b="1" dirty="0" smtClean="0">
                <a:solidFill>
                  <a:srgbClr val="FF0000"/>
                </a:solidFill>
              </a:rPr>
              <a:t> leverage, law enforcement subpoena, national security access, &amp; hackers to steal</a:t>
            </a:r>
            <a:endParaRPr lang="en-US" sz="1300" b="1" dirty="0">
              <a:solidFill>
                <a:srgbClr val="FF0000"/>
              </a:solidFill>
            </a:endParaRPr>
          </a:p>
        </p:txBody>
      </p:sp>
      <p:sp>
        <p:nvSpPr>
          <p:cNvPr id="6" name="TextBox 5"/>
          <p:cNvSpPr txBox="1"/>
          <p:nvPr/>
        </p:nvSpPr>
        <p:spPr>
          <a:xfrm>
            <a:off x="6019800" y="4800362"/>
            <a:ext cx="2971800" cy="1631216"/>
          </a:xfrm>
          <a:prstGeom prst="rect">
            <a:avLst/>
          </a:prstGeom>
          <a:noFill/>
        </p:spPr>
        <p:txBody>
          <a:bodyPr wrap="square" rtlCol="0">
            <a:spAutoFit/>
          </a:bodyPr>
          <a:lstStyle/>
          <a:p>
            <a:r>
              <a:rPr lang="en-US" b="1" dirty="0" smtClean="0">
                <a:solidFill>
                  <a:srgbClr val="FF0000"/>
                </a:solidFill>
              </a:rPr>
              <a:t>*World’s Information </a:t>
            </a:r>
          </a:p>
          <a:p>
            <a:r>
              <a:rPr lang="en-US" sz="1000" dirty="0" smtClean="0"/>
              <a:t> Trillion web-pages crawled/copied regularly</a:t>
            </a:r>
          </a:p>
          <a:p>
            <a:r>
              <a:rPr lang="en-US" sz="1000" dirty="0" smtClean="0"/>
              <a:t> 25,000 sources copied by Google News</a:t>
            </a:r>
          </a:p>
          <a:p>
            <a:r>
              <a:rPr lang="en-US" sz="1000" dirty="0" smtClean="0"/>
              <a:t> 12 million books copied by Google Books</a:t>
            </a:r>
          </a:p>
          <a:p>
            <a:r>
              <a:rPr lang="en-US" sz="1000" dirty="0" smtClean="0"/>
              <a:t> 90+% movies/TV shows copied by </a:t>
            </a:r>
            <a:r>
              <a:rPr lang="en-US" sz="1000" dirty="0" err="1" smtClean="0"/>
              <a:t>Youtube</a:t>
            </a:r>
            <a:endParaRPr lang="en-US" sz="1000" dirty="0" smtClean="0"/>
          </a:p>
          <a:p>
            <a:r>
              <a:rPr lang="en-US" sz="1000" dirty="0" smtClean="0"/>
              <a:t> ~99% satellite images copied by Google Earth</a:t>
            </a:r>
          </a:p>
          <a:p>
            <a:r>
              <a:rPr lang="en-US" sz="1000" dirty="0" smtClean="0"/>
              <a:t> 90+% homes in 33 countries videoed </a:t>
            </a:r>
            <a:r>
              <a:rPr lang="en-US" sz="1000" dirty="0" err="1" smtClean="0"/>
              <a:t>StreetView</a:t>
            </a:r>
            <a:endParaRPr lang="en-US" sz="1000" dirty="0" smtClean="0"/>
          </a:p>
          <a:p>
            <a:r>
              <a:rPr lang="en-US" sz="1000" dirty="0" smtClean="0"/>
              <a:t> 175 million users </a:t>
            </a:r>
            <a:r>
              <a:rPr lang="en-US" sz="1000" dirty="0" err="1" smtClean="0"/>
              <a:t>gmails</a:t>
            </a:r>
            <a:r>
              <a:rPr lang="en-US" sz="1000" dirty="0" smtClean="0"/>
              <a:t> copied regularly </a:t>
            </a:r>
          </a:p>
          <a:p>
            <a:r>
              <a:rPr lang="en-US" sz="1000" dirty="0" smtClean="0"/>
              <a:t> 57 languages’ content auto-translated via Translate</a:t>
            </a:r>
          </a:p>
        </p:txBody>
      </p:sp>
      <p:sp>
        <p:nvSpPr>
          <p:cNvPr id="5" name="TextBox 4"/>
          <p:cNvSpPr txBox="1"/>
          <p:nvPr/>
        </p:nvSpPr>
        <p:spPr>
          <a:xfrm>
            <a:off x="152400" y="4646474"/>
            <a:ext cx="2743200" cy="1754326"/>
          </a:xfrm>
          <a:prstGeom prst="rect">
            <a:avLst/>
          </a:prstGeom>
          <a:noFill/>
        </p:spPr>
        <p:txBody>
          <a:bodyPr wrap="square" rtlCol="0">
            <a:spAutoFit/>
          </a:bodyPr>
          <a:lstStyle/>
          <a:p>
            <a:pPr algn="r"/>
            <a:r>
              <a:rPr lang="en-US" b="1" dirty="0" smtClean="0">
                <a:solidFill>
                  <a:srgbClr val="FF0000"/>
                </a:solidFill>
              </a:rPr>
              <a:t>*Market Information</a:t>
            </a:r>
          </a:p>
          <a:p>
            <a:pPr algn="r"/>
            <a:r>
              <a:rPr lang="en-US" sz="1000" dirty="0" smtClean="0"/>
              <a:t> Only omnipresent Internet click tracking/analysis</a:t>
            </a:r>
          </a:p>
          <a:p>
            <a:pPr algn="r"/>
            <a:r>
              <a:rPr lang="en-US" sz="1000" dirty="0" smtClean="0"/>
              <a:t>Uniquely see all online advertiser demand/trends</a:t>
            </a:r>
          </a:p>
          <a:p>
            <a:pPr algn="r"/>
            <a:r>
              <a:rPr lang="en-US" sz="1000" dirty="0" smtClean="0"/>
              <a:t>Uniquely comprehensive view of user demand </a:t>
            </a:r>
          </a:p>
          <a:p>
            <a:pPr algn="r"/>
            <a:r>
              <a:rPr lang="en-US" sz="1000" dirty="0" smtClean="0"/>
              <a:t>Unique complete view of publisher ad inventory</a:t>
            </a:r>
          </a:p>
          <a:p>
            <a:pPr algn="r"/>
            <a:r>
              <a:rPr lang="en-US" sz="1000" dirty="0" smtClean="0"/>
              <a:t>Unique view of global supply/demand for prices</a:t>
            </a:r>
          </a:p>
          <a:p>
            <a:pPr algn="r"/>
            <a:r>
              <a:rPr lang="en-US" sz="1000" dirty="0" smtClean="0"/>
              <a:t>Lone access to non-public Google Trends info</a:t>
            </a:r>
          </a:p>
          <a:p>
            <a:pPr algn="r"/>
            <a:r>
              <a:rPr lang="en-US" sz="1000" dirty="0" smtClean="0"/>
              <a:t>First to see new trends/fads/growth inflections</a:t>
            </a:r>
          </a:p>
          <a:p>
            <a:pPr algn="r"/>
            <a:r>
              <a:rPr lang="en-US" sz="1000" dirty="0" smtClean="0"/>
              <a:t>Unique access  to unregulated inside information </a:t>
            </a:r>
          </a:p>
          <a:p>
            <a:pPr algn="r"/>
            <a:r>
              <a:rPr lang="en-US" sz="1000" dirty="0" smtClean="0"/>
              <a:t>Unique knowledge of online ad market pricing</a:t>
            </a:r>
            <a:endParaRPr lang="en-US" sz="1000" dirty="0"/>
          </a:p>
        </p:txBody>
      </p:sp>
      <p:sp>
        <p:nvSpPr>
          <p:cNvPr id="7" name="TextBox 6"/>
          <p:cNvSpPr txBox="1"/>
          <p:nvPr/>
        </p:nvSpPr>
        <p:spPr>
          <a:xfrm>
            <a:off x="76200" y="981432"/>
            <a:ext cx="2895600" cy="2523768"/>
          </a:xfrm>
          <a:prstGeom prst="rect">
            <a:avLst/>
          </a:prstGeom>
          <a:noFill/>
        </p:spPr>
        <p:txBody>
          <a:bodyPr wrap="square" rtlCol="0">
            <a:spAutoFit/>
          </a:bodyPr>
          <a:lstStyle/>
          <a:p>
            <a:pPr algn="r"/>
            <a:r>
              <a:rPr lang="en-US" b="1" dirty="0" smtClean="0">
                <a:solidFill>
                  <a:srgbClr val="FF0000"/>
                </a:solidFill>
              </a:rPr>
              <a:t>*Personal Identifications</a:t>
            </a:r>
          </a:p>
          <a:p>
            <a:pPr algn="r"/>
            <a:r>
              <a:rPr lang="en-US" sz="1000" dirty="0" smtClean="0"/>
              <a:t>IP addresses via Search/Analytics/Cookies/Chrome Email addresses via Gmail scanning &amp; </a:t>
            </a:r>
            <a:r>
              <a:rPr lang="en-US" sz="1000" dirty="0" err="1" smtClean="0"/>
              <a:t>Postini</a:t>
            </a:r>
            <a:r>
              <a:rPr lang="en-US" sz="1000" dirty="0" smtClean="0"/>
              <a:t> filters</a:t>
            </a:r>
          </a:p>
          <a:p>
            <a:pPr algn="r"/>
            <a:r>
              <a:rPr lang="en-US" sz="1000" dirty="0" smtClean="0"/>
              <a:t> </a:t>
            </a:r>
            <a:r>
              <a:rPr lang="en-US" sz="1000" dirty="0" err="1" smtClean="0"/>
              <a:t>WiFi</a:t>
            </a:r>
            <a:r>
              <a:rPr lang="en-US" sz="1000" dirty="0" smtClean="0"/>
              <a:t>, SSID &amp; MAC addresses via </a:t>
            </a:r>
            <a:r>
              <a:rPr lang="en-US" sz="1000" dirty="0" err="1" smtClean="0"/>
              <a:t>WiFi</a:t>
            </a:r>
            <a:r>
              <a:rPr lang="en-US" sz="1000" dirty="0" smtClean="0"/>
              <a:t> </a:t>
            </a:r>
            <a:r>
              <a:rPr lang="en-US" sz="1000" dirty="0" err="1" smtClean="0"/>
              <a:t>wardriving</a:t>
            </a:r>
            <a:endParaRPr lang="en-US" sz="1000" dirty="0" smtClean="0"/>
          </a:p>
          <a:p>
            <a:pPr algn="r"/>
            <a:r>
              <a:rPr lang="en-US" sz="1000" dirty="0" smtClean="0"/>
              <a:t> Phone/mobile #s via search, Android, Voice, Talk </a:t>
            </a:r>
          </a:p>
          <a:p>
            <a:pPr algn="r"/>
            <a:r>
              <a:rPr lang="en-US" sz="1000" dirty="0" smtClean="0"/>
              <a:t> Voiceprint recognition via Goog411/Voice/Translate</a:t>
            </a:r>
          </a:p>
          <a:p>
            <a:pPr algn="r"/>
            <a:r>
              <a:rPr lang="en-US" sz="1000" dirty="0" smtClean="0"/>
              <a:t> Face-print recognition via </a:t>
            </a:r>
            <a:r>
              <a:rPr lang="en-US" sz="1000" dirty="0" err="1" smtClean="0"/>
              <a:t>Picassa</a:t>
            </a:r>
            <a:r>
              <a:rPr lang="en-US" sz="1000" dirty="0" smtClean="0"/>
              <a:t>, Images, YouTube </a:t>
            </a:r>
          </a:p>
          <a:p>
            <a:pPr algn="r"/>
            <a:r>
              <a:rPr lang="en-US" sz="1000" dirty="0" smtClean="0"/>
              <a:t>57 Languages identified via Translate/Voice/Video </a:t>
            </a:r>
          </a:p>
          <a:p>
            <a:pPr algn="r"/>
            <a:r>
              <a:rPr lang="en-US" sz="1000" dirty="0" smtClean="0"/>
              <a:t> Home addresses: Maps/Earth/</a:t>
            </a:r>
            <a:r>
              <a:rPr lang="en-US" sz="1000" dirty="0" err="1" smtClean="0"/>
              <a:t>StreetView</a:t>
            </a:r>
            <a:r>
              <a:rPr lang="en-US" sz="1000" dirty="0" smtClean="0"/>
              <a:t>/Android</a:t>
            </a:r>
          </a:p>
          <a:p>
            <a:pPr algn="r"/>
            <a:r>
              <a:rPr lang="en-US" sz="1000" dirty="0" smtClean="0"/>
              <a:t> Personal info via product/service registrations  </a:t>
            </a:r>
          </a:p>
          <a:p>
            <a:pPr algn="r"/>
            <a:r>
              <a:rPr lang="en-US" sz="1000" dirty="0" smtClean="0"/>
              <a:t>Social Security/passport/license #s: Desktop Search </a:t>
            </a:r>
          </a:p>
          <a:p>
            <a:pPr algn="r"/>
            <a:r>
              <a:rPr lang="en-US" sz="1000" dirty="0" smtClean="0"/>
              <a:t>Credit card &amp; bank info: Checkout/Finance/Desktop </a:t>
            </a:r>
          </a:p>
          <a:p>
            <a:pPr algn="r"/>
            <a:r>
              <a:rPr lang="en-US" sz="1000" dirty="0" smtClean="0"/>
              <a:t>Investment in 23andMe enables DNA identification</a:t>
            </a:r>
          </a:p>
          <a:p>
            <a:pPr algn="r"/>
            <a:r>
              <a:rPr lang="en-US" sz="1000" dirty="0" smtClean="0"/>
              <a:t>Health identifiers by Health, Search, Gmail, Books</a:t>
            </a:r>
          </a:p>
          <a:p>
            <a:pPr algn="r"/>
            <a:r>
              <a:rPr lang="en-US" sz="1000" dirty="0" smtClean="0"/>
              <a:t>Click-print IDs via analysis of multiple web histories   </a:t>
            </a:r>
            <a:endParaRPr lang="en-US" sz="1000" dirty="0"/>
          </a:p>
        </p:txBody>
      </p:sp>
      <p:sp>
        <p:nvSpPr>
          <p:cNvPr id="8" name="TextBox 7"/>
          <p:cNvSpPr txBox="1"/>
          <p:nvPr/>
        </p:nvSpPr>
        <p:spPr>
          <a:xfrm>
            <a:off x="76200" y="3383578"/>
            <a:ext cx="2895600" cy="1169551"/>
          </a:xfrm>
          <a:prstGeom prst="rect">
            <a:avLst/>
          </a:prstGeom>
          <a:noFill/>
        </p:spPr>
        <p:txBody>
          <a:bodyPr wrap="square" rtlCol="0">
            <a:spAutoFit/>
          </a:bodyPr>
          <a:lstStyle/>
          <a:p>
            <a:pPr algn="r"/>
            <a:r>
              <a:rPr lang="en-US" b="1" dirty="0" smtClean="0">
                <a:solidFill>
                  <a:srgbClr val="FF0000"/>
                </a:solidFill>
              </a:rPr>
              <a:t>*Personal Location </a:t>
            </a:r>
          </a:p>
          <a:p>
            <a:pPr algn="r"/>
            <a:r>
              <a:rPr lang="en-US" sz="1000" dirty="0" smtClean="0"/>
              <a:t> Android GPS tracks location when no apps running</a:t>
            </a:r>
          </a:p>
          <a:p>
            <a:pPr algn="r"/>
            <a:r>
              <a:rPr lang="en-US" sz="1000" dirty="0" smtClean="0"/>
              <a:t> Search/Toolbar/Android use reveals user’s location </a:t>
            </a:r>
          </a:p>
          <a:p>
            <a:pPr algn="r"/>
            <a:r>
              <a:rPr lang="en-US" sz="1000" dirty="0" smtClean="0"/>
              <a:t>Talk/Voice/Maps/Calendar signal destination plans</a:t>
            </a:r>
          </a:p>
          <a:p>
            <a:pPr algn="r"/>
            <a:r>
              <a:rPr lang="en-US" sz="1000" dirty="0" smtClean="0"/>
              <a:t>Google Goggles recognizes location via </a:t>
            </a:r>
            <a:r>
              <a:rPr lang="en-US" sz="1000" dirty="0" err="1" smtClean="0"/>
              <a:t>Streetview</a:t>
            </a:r>
            <a:endParaRPr lang="en-US" sz="1000" dirty="0" smtClean="0"/>
          </a:p>
          <a:p>
            <a:pPr algn="r"/>
            <a:r>
              <a:rPr lang="en-US" sz="1000" dirty="0" smtClean="0"/>
              <a:t>Search/Earth/Maps/</a:t>
            </a:r>
            <a:r>
              <a:rPr lang="en-US" sz="1000" dirty="0" err="1" smtClean="0"/>
              <a:t>StreetView</a:t>
            </a:r>
            <a:r>
              <a:rPr lang="en-US" sz="1000" dirty="0" smtClean="0"/>
              <a:t> show favorite places  </a:t>
            </a:r>
            <a:endParaRPr lang="en-US" sz="1000" dirty="0"/>
          </a:p>
        </p:txBody>
      </p:sp>
      <p:sp>
        <p:nvSpPr>
          <p:cNvPr id="9" name="TextBox 8"/>
          <p:cNvSpPr txBox="1"/>
          <p:nvPr/>
        </p:nvSpPr>
        <p:spPr>
          <a:xfrm>
            <a:off x="6019800" y="1056144"/>
            <a:ext cx="3124200" cy="2677656"/>
          </a:xfrm>
          <a:prstGeom prst="rect">
            <a:avLst/>
          </a:prstGeom>
          <a:noFill/>
        </p:spPr>
        <p:txBody>
          <a:bodyPr wrap="square" rtlCol="0">
            <a:spAutoFit/>
          </a:bodyPr>
          <a:lstStyle/>
          <a:p>
            <a:r>
              <a:rPr lang="en-US" b="1" dirty="0" smtClean="0">
                <a:solidFill>
                  <a:srgbClr val="FF0000"/>
                </a:solidFill>
              </a:rPr>
              <a:t>*Personal Intentions</a:t>
            </a:r>
          </a:p>
          <a:p>
            <a:r>
              <a:rPr lang="en-US" sz="1000" dirty="0" smtClean="0"/>
              <a:t>~75% share of U.S. search; ~90% of European search</a:t>
            </a:r>
          </a:p>
          <a:p>
            <a:r>
              <a:rPr lang="en-US" sz="1000" dirty="0" smtClean="0"/>
              <a:t>Behavioral advertising profile for targeted ad-serving</a:t>
            </a:r>
          </a:p>
          <a:p>
            <a:r>
              <a:rPr lang="en-US" sz="1000" dirty="0" smtClean="0"/>
              <a:t>Intensive interests via </a:t>
            </a:r>
            <a:r>
              <a:rPr lang="en-US" sz="1000" dirty="0" err="1" smtClean="0"/>
              <a:t>iGoogle</a:t>
            </a:r>
            <a:r>
              <a:rPr lang="en-US" sz="1000" dirty="0" smtClean="0"/>
              <a:t>, Search, Alerts, Reader</a:t>
            </a:r>
          </a:p>
          <a:p>
            <a:r>
              <a:rPr lang="en-US" sz="1000" dirty="0" smtClean="0"/>
              <a:t>Click tracking: Analytics, </a:t>
            </a:r>
            <a:r>
              <a:rPr lang="en-US" sz="1000" dirty="0" err="1" smtClean="0"/>
              <a:t>DoubleClick</a:t>
            </a:r>
            <a:r>
              <a:rPr lang="en-US" sz="1000" dirty="0" smtClean="0"/>
              <a:t>, YouTube, Chrome </a:t>
            </a:r>
          </a:p>
          <a:p>
            <a:r>
              <a:rPr lang="en-US" sz="1000" dirty="0" smtClean="0"/>
              <a:t>Location interest via Maps, Earth, </a:t>
            </a:r>
            <a:r>
              <a:rPr lang="en-US" sz="1000" dirty="0" err="1" smtClean="0"/>
              <a:t>StreetView</a:t>
            </a:r>
            <a:r>
              <a:rPr lang="en-US" sz="1000" dirty="0" smtClean="0"/>
              <a:t>, Search </a:t>
            </a:r>
          </a:p>
          <a:p>
            <a:r>
              <a:rPr lang="en-US" sz="1000" dirty="0" smtClean="0"/>
              <a:t>Financial interests: Search/Finance/Portfolios/Shopping </a:t>
            </a:r>
          </a:p>
          <a:p>
            <a:r>
              <a:rPr lang="en-US" sz="1000" dirty="0" smtClean="0"/>
              <a:t>Private drafts via Gmail, Docs, Groups, Desktop Search</a:t>
            </a:r>
          </a:p>
          <a:p>
            <a:r>
              <a:rPr lang="en-US" sz="1000" dirty="0" smtClean="0"/>
              <a:t>Plans via Google Calendar, Gmail, Buzz, Voice, Talk, Docs  </a:t>
            </a:r>
          </a:p>
          <a:p>
            <a:r>
              <a:rPr lang="en-US" sz="1000" dirty="0" smtClean="0"/>
              <a:t>Likely votes by party/issue: Search/News/Books/Reader</a:t>
            </a:r>
          </a:p>
          <a:p>
            <a:r>
              <a:rPr lang="en-US" sz="1000" dirty="0" smtClean="0"/>
              <a:t>Health concerns via Health/Search/Books/YouTube/</a:t>
            </a:r>
            <a:r>
              <a:rPr lang="en-US" sz="1000" dirty="0" err="1" smtClean="0"/>
              <a:t>Knol</a:t>
            </a:r>
            <a:endParaRPr lang="en-US" sz="1000" dirty="0" smtClean="0"/>
          </a:p>
          <a:p>
            <a:r>
              <a:rPr lang="en-US" sz="1000" dirty="0" smtClean="0"/>
              <a:t>Upcoming purchases: My Shopping List/Search/Buzz</a:t>
            </a:r>
          </a:p>
          <a:p>
            <a:r>
              <a:rPr lang="en-US" sz="1000" dirty="0" smtClean="0"/>
              <a:t>Groups knows one’s politics/religion/issue views  </a:t>
            </a:r>
          </a:p>
          <a:p>
            <a:endParaRPr lang="en-US" sz="1000" dirty="0" smtClean="0"/>
          </a:p>
          <a:p>
            <a:endParaRPr lang="en-US" sz="1000" dirty="0" smtClean="0"/>
          </a:p>
          <a:p>
            <a:r>
              <a:rPr lang="en-US" sz="1000" dirty="0" smtClean="0"/>
              <a:t> </a:t>
            </a:r>
            <a:endParaRPr lang="en-US" sz="1000" dirty="0"/>
          </a:p>
        </p:txBody>
      </p:sp>
      <p:sp>
        <p:nvSpPr>
          <p:cNvPr id="11" name="TextBox 10"/>
          <p:cNvSpPr txBox="1"/>
          <p:nvPr/>
        </p:nvSpPr>
        <p:spPr>
          <a:xfrm>
            <a:off x="6019800" y="3279338"/>
            <a:ext cx="3124200" cy="1292662"/>
          </a:xfrm>
          <a:prstGeom prst="rect">
            <a:avLst/>
          </a:prstGeom>
          <a:noFill/>
        </p:spPr>
        <p:txBody>
          <a:bodyPr wrap="square" rtlCol="0">
            <a:spAutoFit/>
          </a:bodyPr>
          <a:lstStyle/>
          <a:p>
            <a:r>
              <a:rPr lang="en-US" b="1" dirty="0" smtClean="0">
                <a:solidFill>
                  <a:srgbClr val="FF0000"/>
                </a:solidFill>
              </a:rPr>
              <a:t>*Personal Associations </a:t>
            </a:r>
          </a:p>
          <a:p>
            <a:r>
              <a:rPr lang="en-US" sz="1000" dirty="0" smtClean="0"/>
              <a:t>Contact lists: Gmail, Buzz, Voice, </a:t>
            </a:r>
            <a:r>
              <a:rPr lang="en-US" sz="1000" dirty="0" err="1" smtClean="0"/>
              <a:t>Orkut</a:t>
            </a:r>
            <a:r>
              <a:rPr lang="en-US" sz="1000" dirty="0" smtClean="0"/>
              <a:t>, Groups   </a:t>
            </a:r>
          </a:p>
          <a:p>
            <a:r>
              <a:rPr lang="en-US" sz="1000" dirty="0" smtClean="0"/>
              <a:t>Interests: </a:t>
            </a:r>
            <a:r>
              <a:rPr lang="en-US" sz="1000" dirty="0" err="1" smtClean="0"/>
              <a:t>iGoogle</a:t>
            </a:r>
            <a:r>
              <a:rPr lang="en-US" sz="1000" dirty="0" smtClean="0"/>
              <a:t>/Alerts/News/Reader/Groups</a:t>
            </a:r>
          </a:p>
          <a:p>
            <a:r>
              <a:rPr lang="en-US" sz="1000" dirty="0" smtClean="0"/>
              <a:t>Reading: News/Books/</a:t>
            </a:r>
            <a:r>
              <a:rPr lang="en-US" sz="1000" dirty="0" err="1" smtClean="0"/>
              <a:t>Knol</a:t>
            </a:r>
            <a:r>
              <a:rPr lang="en-US" sz="1000" dirty="0" smtClean="0"/>
              <a:t>/Reader/My Library</a:t>
            </a:r>
          </a:p>
          <a:p>
            <a:r>
              <a:rPr lang="en-US" sz="1000" dirty="0" smtClean="0"/>
              <a:t>Viewing: YouTube, Video, </a:t>
            </a:r>
            <a:r>
              <a:rPr lang="en-US" sz="1000" dirty="0" err="1" smtClean="0"/>
              <a:t>DoubleClick</a:t>
            </a:r>
            <a:r>
              <a:rPr lang="en-US" sz="1000" dirty="0" smtClean="0"/>
              <a:t>, Analytics </a:t>
            </a:r>
          </a:p>
          <a:p>
            <a:r>
              <a:rPr lang="en-US" sz="1000" dirty="0" smtClean="0"/>
              <a:t>Friends: </a:t>
            </a:r>
            <a:r>
              <a:rPr lang="en-US" sz="1000" dirty="0" err="1" smtClean="0"/>
              <a:t>Orkut</a:t>
            </a:r>
            <a:r>
              <a:rPr lang="en-US" sz="1000" dirty="0" smtClean="0"/>
              <a:t>/</a:t>
            </a:r>
            <a:r>
              <a:rPr lang="en-US" sz="1000" dirty="0" err="1" smtClean="0"/>
              <a:t>Picassa</a:t>
            </a:r>
            <a:r>
              <a:rPr lang="en-US" sz="1000" dirty="0" smtClean="0"/>
              <a:t>/Buzz/Gmail/Talk/Voice</a:t>
            </a:r>
          </a:p>
          <a:p>
            <a:r>
              <a:rPr lang="en-US" sz="1000" dirty="0" smtClean="0"/>
              <a:t>Gathering places: Earth, Maps, </a:t>
            </a:r>
            <a:r>
              <a:rPr lang="en-US" sz="1000" dirty="0" err="1" smtClean="0"/>
              <a:t>StreetView</a:t>
            </a:r>
            <a:r>
              <a:rPr lang="en-US" sz="1000" dirty="0" smtClean="0"/>
              <a:t>, Android</a:t>
            </a:r>
          </a:p>
        </p:txBody>
      </p:sp>
      <p:sp>
        <p:nvSpPr>
          <p:cNvPr id="12" name="Cube 11"/>
          <p:cNvSpPr/>
          <p:nvPr/>
        </p:nvSpPr>
        <p:spPr>
          <a:xfrm>
            <a:off x="3409950" y="2743200"/>
            <a:ext cx="2057400" cy="1981200"/>
          </a:xfrm>
          <a:prstGeom prst="cube">
            <a:avLst>
              <a:gd name="adj" fmla="val 2074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smtClean="0">
              <a:solidFill>
                <a:schemeClr val="bg1"/>
              </a:solidFill>
            </a:endParaRPr>
          </a:p>
          <a:p>
            <a:pPr algn="ctr"/>
            <a:r>
              <a:rPr lang="en-US" sz="2000" b="1" dirty="0" smtClean="0">
                <a:solidFill>
                  <a:srgbClr val="FF0000"/>
                </a:solidFill>
              </a:rPr>
              <a:t>Google’s </a:t>
            </a:r>
          </a:p>
          <a:p>
            <a:pPr algn="ctr"/>
            <a:r>
              <a:rPr lang="en-US" sz="2000" b="1" dirty="0" smtClean="0">
                <a:solidFill>
                  <a:srgbClr val="FF0000"/>
                </a:solidFill>
              </a:rPr>
              <a:t>Total </a:t>
            </a:r>
          </a:p>
          <a:p>
            <a:pPr algn="ctr"/>
            <a:r>
              <a:rPr lang="en-US" sz="2000" b="1" dirty="0" smtClean="0">
                <a:solidFill>
                  <a:srgbClr val="FF0000"/>
                </a:solidFill>
              </a:rPr>
              <a:t>Information</a:t>
            </a:r>
          </a:p>
          <a:p>
            <a:pPr algn="ctr"/>
            <a:r>
              <a:rPr lang="en-US" sz="2000" b="1" dirty="0" smtClean="0">
                <a:solidFill>
                  <a:srgbClr val="FF0000"/>
                </a:solidFill>
              </a:rPr>
              <a:t>Awareness</a:t>
            </a:r>
          </a:p>
          <a:p>
            <a:pPr algn="ctr"/>
            <a:r>
              <a:rPr lang="en-US" sz="2000" b="1" dirty="0" smtClean="0">
                <a:solidFill>
                  <a:srgbClr val="FF0000"/>
                </a:solidFill>
              </a:rPr>
              <a:t>Power </a:t>
            </a:r>
          </a:p>
          <a:p>
            <a:pPr algn="ctr"/>
            <a:endParaRPr lang="en-US" b="1" dirty="0">
              <a:solidFill>
                <a:schemeClr val="bg1"/>
              </a:solidFill>
            </a:endParaRPr>
          </a:p>
        </p:txBody>
      </p:sp>
      <p:sp>
        <p:nvSpPr>
          <p:cNvPr id="14" name="Down Arrow 13"/>
          <p:cNvSpPr/>
          <p:nvPr/>
        </p:nvSpPr>
        <p:spPr>
          <a:xfrm>
            <a:off x="3752850" y="2209800"/>
            <a:ext cx="1371600" cy="457200"/>
          </a:xfrm>
          <a:prstGeom prst="downArrow">
            <a:avLst>
              <a:gd name="adj1" fmla="val 50000"/>
              <a:gd name="adj2" fmla="val 4696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429000" y="1334869"/>
            <a:ext cx="1905000" cy="646331"/>
          </a:xfrm>
          <a:prstGeom prst="rect">
            <a:avLst/>
          </a:prstGeom>
          <a:noFill/>
        </p:spPr>
        <p:txBody>
          <a:bodyPr wrap="square" rtlCol="0">
            <a:spAutoFit/>
          </a:bodyPr>
          <a:lstStyle/>
          <a:p>
            <a:pPr algn="ctr"/>
            <a:r>
              <a:rPr lang="en-US" b="1" dirty="0" smtClean="0">
                <a:solidFill>
                  <a:srgbClr val="FF0000"/>
                </a:solidFill>
              </a:rPr>
              <a:t>Permission-less</a:t>
            </a:r>
          </a:p>
          <a:p>
            <a:pPr algn="ctr"/>
            <a:r>
              <a:rPr lang="en-US" b="1" dirty="0" smtClean="0">
                <a:solidFill>
                  <a:srgbClr val="FF0000"/>
                </a:solidFill>
              </a:rPr>
              <a:t>Profiling Power</a:t>
            </a:r>
          </a:p>
        </p:txBody>
      </p:sp>
      <p:sp>
        <p:nvSpPr>
          <p:cNvPr id="16" name="TextBox 15"/>
          <p:cNvSpPr txBox="1"/>
          <p:nvPr/>
        </p:nvSpPr>
        <p:spPr>
          <a:xfrm>
            <a:off x="3505200" y="5364778"/>
            <a:ext cx="1752600" cy="646331"/>
          </a:xfrm>
          <a:prstGeom prst="rect">
            <a:avLst/>
          </a:prstGeom>
          <a:noFill/>
        </p:spPr>
        <p:txBody>
          <a:bodyPr wrap="square" rtlCol="0">
            <a:spAutoFit/>
          </a:bodyPr>
          <a:lstStyle/>
          <a:p>
            <a:pPr algn="ctr"/>
            <a:r>
              <a:rPr lang="en-US" b="1" dirty="0" smtClean="0">
                <a:solidFill>
                  <a:srgbClr val="FF0000"/>
                </a:solidFill>
              </a:rPr>
              <a:t>Information</a:t>
            </a:r>
          </a:p>
          <a:p>
            <a:pPr algn="ctr"/>
            <a:r>
              <a:rPr lang="en-US" b="1" dirty="0" smtClean="0">
                <a:solidFill>
                  <a:srgbClr val="FF0000"/>
                </a:solidFill>
              </a:rPr>
              <a:t>Market Power</a:t>
            </a:r>
            <a:endParaRPr lang="en-US" b="1" dirty="0">
              <a:solidFill>
                <a:srgbClr val="FF0000"/>
              </a:solidFill>
            </a:endParaRPr>
          </a:p>
        </p:txBody>
      </p:sp>
      <p:sp>
        <p:nvSpPr>
          <p:cNvPr id="17" name="Down Arrow 16"/>
          <p:cNvSpPr/>
          <p:nvPr/>
        </p:nvSpPr>
        <p:spPr>
          <a:xfrm rot="10800000">
            <a:off x="3752850" y="4800599"/>
            <a:ext cx="1371601" cy="457200"/>
          </a:xfrm>
          <a:prstGeom prst="downArrow">
            <a:avLst>
              <a:gd name="adj1" fmla="val 50000"/>
              <a:gd name="adj2" fmla="val 4696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0" y="990600"/>
            <a:ext cx="2971800" cy="3505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5943600" y="990600"/>
            <a:ext cx="3200400" cy="36121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rot="16200000">
            <a:off x="2743200" y="1402379"/>
            <a:ext cx="838200" cy="381000"/>
          </a:xfrm>
          <a:prstGeom prst="downArrow">
            <a:avLst>
              <a:gd name="adj1" fmla="val 50000"/>
              <a:gd name="adj2" fmla="val 5303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152400" y="4648200"/>
            <a:ext cx="2819400" cy="1752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a:off x="5943600" y="4724400"/>
            <a:ext cx="2971800" cy="1676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rot="5400000" flipH="1">
            <a:off x="5334000" y="1402379"/>
            <a:ext cx="838200" cy="381000"/>
          </a:xfrm>
          <a:prstGeom prst="downArrow">
            <a:avLst>
              <a:gd name="adj1" fmla="val 50000"/>
              <a:gd name="adj2" fmla="val 5303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own Arrow 35"/>
          <p:cNvSpPr/>
          <p:nvPr/>
        </p:nvSpPr>
        <p:spPr>
          <a:xfrm rot="5400000" flipH="1">
            <a:off x="5334000" y="5440978"/>
            <a:ext cx="838200" cy="381000"/>
          </a:xfrm>
          <a:prstGeom prst="downArrow">
            <a:avLst>
              <a:gd name="adj1" fmla="val 50000"/>
              <a:gd name="adj2" fmla="val 5303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own Arrow 36"/>
          <p:cNvSpPr/>
          <p:nvPr/>
        </p:nvSpPr>
        <p:spPr>
          <a:xfrm rot="16200000">
            <a:off x="2743200" y="5440979"/>
            <a:ext cx="838200" cy="381000"/>
          </a:xfrm>
          <a:prstGeom prst="downArrow">
            <a:avLst>
              <a:gd name="adj1" fmla="val 50000"/>
              <a:gd name="adj2" fmla="val 5303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200400" y="838200"/>
            <a:ext cx="2819400" cy="369332"/>
          </a:xfrm>
          <a:prstGeom prst="rect">
            <a:avLst/>
          </a:prstGeom>
          <a:noFill/>
        </p:spPr>
        <p:txBody>
          <a:bodyPr wrap="square" rtlCol="0">
            <a:spAutoFit/>
          </a:bodyPr>
          <a:lstStyle/>
          <a:p>
            <a:r>
              <a:rPr lang="en-US" b="1" dirty="0" smtClean="0"/>
              <a:t>Privacy Invasion Problem</a:t>
            </a:r>
            <a:endParaRPr lang="en-US" b="1" dirty="0"/>
          </a:p>
        </p:txBody>
      </p:sp>
      <p:sp>
        <p:nvSpPr>
          <p:cNvPr id="27" name="TextBox 26"/>
          <p:cNvSpPr txBox="1"/>
          <p:nvPr/>
        </p:nvSpPr>
        <p:spPr>
          <a:xfrm>
            <a:off x="2971800" y="6096000"/>
            <a:ext cx="2971800" cy="369332"/>
          </a:xfrm>
          <a:prstGeom prst="rect">
            <a:avLst/>
          </a:prstGeom>
          <a:noFill/>
        </p:spPr>
        <p:txBody>
          <a:bodyPr wrap="square" rtlCol="0">
            <a:spAutoFit/>
          </a:bodyPr>
          <a:lstStyle/>
          <a:p>
            <a:r>
              <a:rPr lang="en-US" b="1" dirty="0" smtClean="0"/>
              <a:t>Antitrust/Monopoly Problem</a:t>
            </a:r>
            <a:endParaRPr lang="en-US" b="1" dirty="0"/>
          </a:p>
        </p:txBody>
      </p:sp>
      <p:sp>
        <p:nvSpPr>
          <p:cNvPr id="29" name="TextBox 28"/>
          <p:cNvSpPr txBox="1"/>
          <p:nvPr/>
        </p:nvSpPr>
        <p:spPr>
          <a:xfrm>
            <a:off x="4191000" y="4831378"/>
            <a:ext cx="609600" cy="369332"/>
          </a:xfrm>
          <a:prstGeom prst="rect">
            <a:avLst/>
          </a:prstGeom>
          <a:noFill/>
        </p:spPr>
        <p:txBody>
          <a:bodyPr wrap="square" rtlCol="0">
            <a:spAutoFit/>
          </a:bodyPr>
          <a:lstStyle/>
          <a:p>
            <a:r>
              <a:rPr lang="en-US" b="1" dirty="0" smtClean="0">
                <a:solidFill>
                  <a:srgbClr val="00B050"/>
                </a:solidFill>
              </a:rPr>
              <a:t>$$$</a:t>
            </a:r>
            <a:endParaRPr lang="en-US" b="1" dirty="0">
              <a:solidFill>
                <a:srgbClr val="00B050"/>
              </a:solidFill>
            </a:endParaRPr>
          </a:p>
        </p:txBody>
      </p:sp>
      <p:sp>
        <p:nvSpPr>
          <p:cNvPr id="30" name="TextBox 29"/>
          <p:cNvSpPr txBox="1"/>
          <p:nvPr/>
        </p:nvSpPr>
        <p:spPr>
          <a:xfrm>
            <a:off x="4191000" y="2221468"/>
            <a:ext cx="609600" cy="369332"/>
          </a:xfrm>
          <a:prstGeom prst="rect">
            <a:avLst/>
          </a:prstGeom>
          <a:noFill/>
        </p:spPr>
        <p:txBody>
          <a:bodyPr wrap="square" rtlCol="0">
            <a:spAutoFit/>
          </a:bodyPr>
          <a:lstStyle/>
          <a:p>
            <a:r>
              <a:rPr lang="en-US" b="1" dirty="0" smtClean="0">
                <a:solidFill>
                  <a:srgbClr val="00B050"/>
                </a:solidFill>
              </a:rPr>
              <a:t>$$$</a:t>
            </a:r>
            <a:endParaRPr lang="en-US" b="1" dirty="0">
              <a:solidFill>
                <a:srgbClr val="00B050"/>
              </a:solidFill>
            </a:endParaRPr>
          </a:p>
        </p:txBody>
      </p:sp>
      <p:sp>
        <p:nvSpPr>
          <p:cNvPr id="38" name="TextBox 37"/>
          <p:cNvSpPr txBox="1"/>
          <p:nvPr/>
        </p:nvSpPr>
        <p:spPr>
          <a:xfrm>
            <a:off x="3962400" y="2709446"/>
            <a:ext cx="1219200" cy="369332"/>
          </a:xfrm>
          <a:prstGeom prst="rect">
            <a:avLst/>
          </a:prstGeom>
          <a:noFill/>
        </p:spPr>
        <p:txBody>
          <a:bodyPr wrap="square" rtlCol="0">
            <a:spAutoFit/>
          </a:bodyPr>
          <a:lstStyle/>
          <a:p>
            <a:r>
              <a:rPr lang="en-US" b="1" dirty="0" smtClean="0">
                <a:solidFill>
                  <a:srgbClr val="00B050"/>
                </a:solidFill>
              </a:rPr>
              <a:t>$$$$$$</a:t>
            </a:r>
            <a:endParaRPr lang="en-US" b="1" dirty="0">
              <a:solidFill>
                <a:srgbClr val="00B050"/>
              </a:solidFill>
            </a:endParaRPr>
          </a:p>
        </p:txBody>
      </p:sp>
      <p:sp>
        <p:nvSpPr>
          <p:cNvPr id="42" name="Slide Number Placeholder 41"/>
          <p:cNvSpPr>
            <a:spLocks noGrp="1"/>
          </p:cNvSpPr>
          <p:nvPr>
            <p:ph type="sldNum" sz="quarter" idx="12"/>
          </p:nvPr>
        </p:nvSpPr>
        <p:spPr/>
        <p:txBody>
          <a:bodyPr/>
          <a:lstStyle/>
          <a:p>
            <a:fld id="{AD8F4E82-029B-4E53-9A54-B15A858753E1}" type="slidenum">
              <a:rPr lang="en-US" smtClean="0"/>
              <a:pPr/>
              <a:t>15</a:t>
            </a:fld>
            <a:endParaRPr lang="en-US"/>
          </a:p>
        </p:txBody>
      </p:sp>
      <p:sp>
        <p:nvSpPr>
          <p:cNvPr id="43" name="Footer Placeholder 42"/>
          <p:cNvSpPr>
            <a:spLocks noGrp="1"/>
          </p:cNvSpPr>
          <p:nvPr>
            <p:ph type="ftr" sz="quarter" idx="11"/>
          </p:nvPr>
        </p:nvSpPr>
        <p:spPr/>
        <p:txBody>
          <a:bodyPr/>
          <a:lstStyle/>
          <a:p>
            <a:r>
              <a:rPr lang="en-US" smtClean="0"/>
              <a:t>Scott Cleland -- Precursor LLC</a:t>
            </a:r>
            <a:endParaRPr lang="en-US"/>
          </a:p>
        </p:txBody>
      </p:sp>
      <p:sp>
        <p:nvSpPr>
          <p:cNvPr id="44" name="Date Placeholder 43"/>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685800"/>
          </a:xfrm>
        </p:spPr>
        <p:txBody>
          <a:bodyPr>
            <a:noAutofit/>
          </a:bodyPr>
          <a:lstStyle/>
          <a:p>
            <a:r>
              <a:rPr lang="en-US" sz="2800" b="1" dirty="0" smtClean="0"/>
              <a:t/>
            </a:r>
            <a:br>
              <a:rPr lang="en-US" sz="2800" b="1" dirty="0" smtClean="0"/>
            </a:br>
            <a:r>
              <a:rPr lang="en-US" sz="2800" b="1" dirty="0" smtClean="0"/>
              <a:t>Appendix D: Bio: Scott Cleland</a:t>
            </a:r>
            <a:r>
              <a:rPr lang="en-US" sz="3200" b="1" dirty="0" smtClean="0"/>
              <a:t>, </a:t>
            </a:r>
            <a:r>
              <a:rPr lang="en-US" sz="2800" b="1" dirty="0" smtClean="0"/>
              <a:t>President, Precursor</a:t>
            </a:r>
            <a:r>
              <a:rPr lang="en-US" sz="2800" b="1" baseline="30000" dirty="0" smtClean="0"/>
              <a:t>®</a:t>
            </a:r>
            <a:r>
              <a:rPr lang="en-US" sz="2800" b="1" dirty="0" smtClean="0"/>
              <a:t> LLC</a:t>
            </a:r>
            <a:r>
              <a:rPr lang="en-US" sz="4000" b="1" dirty="0" smtClean="0"/>
              <a:t/>
            </a:r>
            <a:br>
              <a:rPr lang="en-US" sz="4000" b="1" dirty="0" smtClean="0"/>
            </a:br>
            <a:endParaRPr lang="en-US" sz="3600" b="1" dirty="0"/>
          </a:p>
        </p:txBody>
      </p:sp>
      <p:sp>
        <p:nvSpPr>
          <p:cNvPr id="3" name="Content Placeholder 2"/>
          <p:cNvSpPr>
            <a:spLocks noGrp="1"/>
          </p:cNvSpPr>
          <p:nvPr>
            <p:ph idx="1"/>
          </p:nvPr>
        </p:nvSpPr>
        <p:spPr>
          <a:xfrm>
            <a:off x="457200" y="762000"/>
            <a:ext cx="8229600" cy="5029200"/>
          </a:xfrm>
        </p:spPr>
        <p:txBody>
          <a:bodyPr>
            <a:noAutofit/>
          </a:bodyPr>
          <a:lstStyle/>
          <a:p>
            <a:r>
              <a:rPr lang="en-US" sz="1400" b="1" dirty="0" smtClean="0"/>
              <a:t> Bio: </a:t>
            </a:r>
            <a:r>
              <a:rPr lang="en-US" sz="1400" dirty="0" smtClean="0"/>
              <a:t>Scott Cleland was the first analyst to foresee that Google would become a global monopoly with unprecedented market power and minimal accountability that would lead to severe competition, privacy, property, and security problems. He has written more Google antitrust and accountability research than anyone in the world. Cleland is a precursor: a research analyst with a track record of industry firsts and a history of spotlighting harmful industry behavior and misrepresentation.  He is President of Precursor</a:t>
            </a:r>
            <a:r>
              <a:rPr lang="en-US" sz="1400" baseline="30000" dirty="0" smtClean="0"/>
              <a:t>®</a:t>
            </a:r>
            <a:r>
              <a:rPr lang="en-US" sz="1400" dirty="0" smtClean="0"/>
              <a:t> LLC, a Fortune 500 research consultancy focused on the future of Internet competition, privacy, security, property rights, innovation and algorithmic markets. Scott Cleland is author of the book: </a:t>
            </a:r>
            <a:r>
              <a:rPr lang="en-US" sz="1400" i="1" dirty="0" smtClean="0"/>
              <a:t>Search &amp; Destroy: Why You Can't Trust Google Inc. </a:t>
            </a:r>
            <a:r>
              <a:rPr lang="en-US" sz="1400" dirty="0" smtClean="0"/>
              <a:t>Cleland also authors the widely-read </a:t>
            </a:r>
            <a:r>
              <a:rPr lang="en-US" sz="1400" dirty="0" smtClean="0">
                <a:hlinkClick r:id="rId2"/>
              </a:rPr>
              <a:t>www.PrecursorBlog.com</a:t>
            </a:r>
            <a:r>
              <a:rPr lang="en-US" sz="1400" dirty="0" smtClean="0"/>
              <a:t>; publishes </a:t>
            </a:r>
            <a:r>
              <a:rPr lang="en-US" sz="1400" dirty="0" smtClean="0">
                <a:hlinkClick r:id="rId3"/>
              </a:rPr>
              <a:t>www.GoogleMonitor.com</a:t>
            </a:r>
            <a:r>
              <a:rPr lang="en-US" sz="1400" dirty="0" smtClean="0"/>
              <a:t>; and serves as Chairman of </a:t>
            </a:r>
            <a:r>
              <a:rPr lang="en-US" sz="1400" dirty="0" smtClean="0">
                <a:hlinkClick r:id="rId4"/>
              </a:rPr>
              <a:t>www.NetCompetition.org</a:t>
            </a:r>
            <a:r>
              <a:rPr lang="en-US" sz="1400" dirty="0" smtClean="0"/>
              <a:t>, a pro-competition e-forum supported by broadband interests. Eight Congressional subcommittees have sought Cleland’s expert testimony and </a:t>
            </a:r>
            <a:r>
              <a:rPr lang="en-US" sz="1400" i="1" dirty="0" smtClean="0"/>
              <a:t>Institutional Investor</a:t>
            </a:r>
            <a:r>
              <a:rPr lang="en-US" sz="1400" dirty="0" smtClean="0"/>
              <a:t> twice ranked him the #1 independent telecom analyst</a:t>
            </a:r>
            <a:r>
              <a:rPr lang="en-US" sz="1400" dirty="0" smtClean="0"/>
              <a:t>. Previously, </a:t>
            </a:r>
            <a:r>
              <a:rPr lang="en-US" sz="1400" dirty="0" smtClean="0"/>
              <a:t>Cleland was a United States Deputy Assistant Secretary of State for International Communications Policy in the George H. W. Bush Administration. </a:t>
            </a:r>
            <a:r>
              <a:rPr lang="en-US" sz="1400" dirty="0" smtClean="0"/>
              <a:t>Scott </a:t>
            </a:r>
            <a:r>
              <a:rPr lang="en-US" sz="1400" dirty="0" smtClean="0"/>
              <a:t>Cleland has been profiled in </a:t>
            </a:r>
            <a:r>
              <a:rPr lang="en-US" sz="1400" i="1" dirty="0" smtClean="0"/>
              <a:t>Fortune, National Journal, </a:t>
            </a:r>
            <a:r>
              <a:rPr lang="en-US" sz="1400" i="1" dirty="0" err="1" smtClean="0"/>
              <a:t>Barrons</a:t>
            </a:r>
            <a:r>
              <a:rPr lang="en-US" sz="1400" i="1" dirty="0" smtClean="0"/>
              <a:t>, WSJ’s Smart Money, and Investors Business Daily.</a:t>
            </a:r>
            <a:r>
              <a:rPr lang="en-US" sz="1400" dirty="0" smtClean="0"/>
              <a:t>  Cleland’s Full Biography can be found at: </a:t>
            </a:r>
            <a:r>
              <a:rPr lang="en-US" sz="1400" dirty="0" smtClean="0">
                <a:hlinkClick r:id="rId5"/>
              </a:rPr>
              <a:t>www.ScottCleland.com</a:t>
            </a:r>
            <a:endParaRPr lang="en-US" sz="1400" dirty="0" smtClean="0"/>
          </a:p>
          <a:p>
            <a:endParaRPr lang="en-US" sz="500" dirty="0" smtClean="0"/>
          </a:p>
          <a:p>
            <a:endParaRPr lang="en-US" sz="500" dirty="0" smtClean="0"/>
          </a:p>
          <a:p>
            <a:r>
              <a:rPr lang="en-US" sz="1400" b="1" dirty="0" smtClean="0"/>
              <a:t>Scott Cleland’s Three Congressional Testimonies on Google:</a:t>
            </a:r>
            <a:endParaRPr lang="en-US" sz="1400" dirty="0" smtClean="0"/>
          </a:p>
          <a:p>
            <a:pPr lvl="1">
              <a:buFont typeface="+mj-lt"/>
              <a:buAutoNum type="arabicPeriod"/>
            </a:pPr>
            <a:r>
              <a:rPr lang="en-US" sz="1200" dirty="0" smtClean="0"/>
              <a:t>Before the Senate Judiciary Subcommittee on Antitrust on the Google-</a:t>
            </a:r>
            <a:r>
              <a:rPr lang="en-US" sz="1200" dirty="0" err="1" smtClean="0"/>
              <a:t>DoubleClick</a:t>
            </a:r>
            <a:r>
              <a:rPr lang="en-US" sz="1200" dirty="0" smtClean="0"/>
              <a:t> Merger, September 27, 2007.</a:t>
            </a:r>
            <a:r>
              <a:rPr lang="en-US" sz="1800" dirty="0" smtClean="0"/>
              <a:t>   </a:t>
            </a:r>
            <a:r>
              <a:rPr lang="en-US" sz="1000" u="sng" dirty="0" smtClean="0">
                <a:hlinkClick r:id="rId6"/>
              </a:rPr>
              <a:t>http://googleopoly.net/cleland_testimony_092707.pdf</a:t>
            </a:r>
            <a:endParaRPr lang="en-US" sz="1000" dirty="0" smtClean="0"/>
          </a:p>
          <a:p>
            <a:pPr lvl="1">
              <a:buFont typeface="+mj-lt"/>
              <a:buAutoNum type="arabicPeriod"/>
            </a:pPr>
            <a:r>
              <a:rPr lang="en-US" sz="1200" dirty="0" smtClean="0"/>
              <a:t>Before the House Energy and Commerce Subcommittee on the Internet on Google Privacy issues, July 17, 2008.    </a:t>
            </a:r>
            <a:r>
              <a:rPr lang="en-US" sz="1000" u="sng" dirty="0" smtClean="0">
                <a:hlinkClick r:id="rId7"/>
              </a:rPr>
              <a:t>http://www.netcompetition.org/Written_Testimony_House_Privacy_071707.pdf</a:t>
            </a:r>
            <a:endParaRPr lang="en-US" sz="1000" u="sng" dirty="0" smtClean="0"/>
          </a:p>
          <a:p>
            <a:pPr lvl="1">
              <a:buFont typeface="+mj-lt"/>
              <a:buAutoNum type="arabicPeriod"/>
            </a:pPr>
            <a:r>
              <a:rPr lang="en-US" sz="1200" dirty="0" smtClean="0"/>
              <a:t>Before House Judiciary Antitrust Subcommittee, on Evolving Digital Marketplace, September 16, 2010. </a:t>
            </a:r>
            <a:r>
              <a:rPr lang="en-US" sz="1050" dirty="0" smtClean="0">
                <a:hlinkClick r:id="rId8"/>
              </a:rPr>
              <a:t>http://www.googleopoly.net/Written_Testimony_House_Judiciary_Competition_Subcommittee_9-16-10.pdf</a:t>
            </a:r>
            <a:r>
              <a:rPr lang="en-US" sz="1050" b="1" dirty="0" smtClean="0"/>
              <a:t> </a:t>
            </a:r>
            <a:endParaRPr lang="en-US" sz="1200" dirty="0" smtClean="0"/>
          </a:p>
          <a:p>
            <a:pPr>
              <a:buNone/>
            </a:pPr>
            <a:endParaRPr lang="en-US" sz="500" dirty="0" smtClean="0"/>
          </a:p>
          <a:p>
            <a:endParaRPr lang="en-US" sz="500" dirty="0" smtClean="0"/>
          </a:p>
          <a:p>
            <a:r>
              <a:rPr lang="en-US" sz="1400" b="1" dirty="0" smtClean="0"/>
              <a:t>Presenting at the Federalist Society: “Why Google is a Monopoly”</a:t>
            </a:r>
          </a:p>
          <a:p>
            <a:pPr lvl="1"/>
            <a:r>
              <a:rPr lang="en-US" sz="1000" dirty="0" smtClean="0">
                <a:hlinkClick r:id="rId9"/>
              </a:rPr>
              <a:t>http://www.precursorblog.com/content/why-google-a-monopoly-presenting-case-federalist-society</a:t>
            </a:r>
            <a:endParaRPr lang="en-US" sz="1000" dirty="0" smtClean="0"/>
          </a:p>
          <a:p>
            <a:pPr lvl="1"/>
            <a:endParaRPr lang="en-US" sz="1000" dirty="0" smtClean="0"/>
          </a:p>
          <a:p>
            <a:pPr lvl="1"/>
            <a:endParaRPr lang="en-US" sz="1000" dirty="0" smtClean="0"/>
          </a:p>
        </p:txBody>
      </p:sp>
      <p:sp>
        <p:nvSpPr>
          <p:cNvPr id="9" name="Slide Number Placeholder 8"/>
          <p:cNvSpPr>
            <a:spLocks noGrp="1"/>
          </p:cNvSpPr>
          <p:nvPr>
            <p:ph type="sldNum" sz="quarter" idx="12"/>
          </p:nvPr>
        </p:nvSpPr>
        <p:spPr/>
        <p:txBody>
          <a:bodyPr/>
          <a:lstStyle/>
          <a:p>
            <a:fld id="{AD8F4E82-029B-4E53-9A54-B15A858753E1}" type="slidenum">
              <a:rPr lang="en-US" smtClean="0"/>
              <a:pPr/>
              <a:t>16</a:t>
            </a:fld>
            <a:endParaRPr lang="en-US"/>
          </a:p>
        </p:txBody>
      </p:sp>
      <p:sp>
        <p:nvSpPr>
          <p:cNvPr id="10" name="Footer Placeholder 9"/>
          <p:cNvSpPr>
            <a:spLocks noGrp="1"/>
          </p:cNvSpPr>
          <p:nvPr>
            <p:ph type="ftr" sz="quarter" idx="11"/>
          </p:nvPr>
        </p:nvSpPr>
        <p:spPr/>
        <p:txBody>
          <a:bodyPr/>
          <a:lstStyle/>
          <a:p>
            <a:r>
              <a:rPr lang="en-US" smtClean="0"/>
              <a:t>Scott Cleland -- Precursor LLC</a:t>
            </a:r>
            <a:endParaRPr lang="en-US"/>
          </a:p>
        </p:txBody>
      </p:sp>
      <p:sp>
        <p:nvSpPr>
          <p:cNvPr id="11" name="Date Placeholder 10"/>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2238"/>
            <a:ext cx="8686800" cy="639762"/>
          </a:xfrm>
        </p:spPr>
        <p:txBody>
          <a:bodyPr>
            <a:noAutofit/>
          </a:bodyPr>
          <a:lstStyle/>
          <a:p>
            <a:r>
              <a:rPr lang="en-US" sz="3200" b="1" dirty="0" smtClean="0"/>
              <a:t>Appendix E: </a:t>
            </a:r>
            <a:r>
              <a:rPr lang="en-US" sz="3200" b="1" dirty="0" smtClean="0">
                <a:hlinkClick r:id="rId2"/>
              </a:rPr>
              <a:t>www.Googleopoly.net</a:t>
            </a:r>
            <a:r>
              <a:rPr lang="en-US" sz="3200" b="1" dirty="0" smtClean="0"/>
              <a:t> Research </a:t>
            </a:r>
            <a:endParaRPr lang="en-US" sz="3200" b="1" dirty="0"/>
          </a:p>
        </p:txBody>
      </p:sp>
      <p:sp>
        <p:nvSpPr>
          <p:cNvPr id="7" name="Content Placeholder 6"/>
          <p:cNvSpPr>
            <a:spLocks noGrp="1"/>
          </p:cNvSpPr>
          <p:nvPr>
            <p:ph idx="1"/>
          </p:nvPr>
        </p:nvSpPr>
        <p:spPr>
          <a:xfrm>
            <a:off x="381000" y="914400"/>
            <a:ext cx="8382000" cy="5181600"/>
          </a:xfrm>
        </p:spPr>
        <p:txBody>
          <a:bodyPr>
            <a:noAutofit/>
          </a:bodyPr>
          <a:lstStyle/>
          <a:p>
            <a:pPr>
              <a:buNone/>
            </a:pPr>
            <a:r>
              <a:rPr lang="en-US" sz="1800" b="1" dirty="0" smtClean="0"/>
              <a:t>Googleopoly Research Series:</a:t>
            </a:r>
          </a:p>
          <a:p>
            <a:pPr>
              <a:buNone/>
            </a:pPr>
            <a:endParaRPr lang="en-US" sz="1000" b="1" dirty="0" smtClean="0"/>
          </a:p>
          <a:p>
            <a:r>
              <a:rPr lang="en-US" sz="1400" dirty="0" smtClean="0"/>
              <a:t>Googleopoly I: The Google-</a:t>
            </a:r>
            <a:r>
              <a:rPr lang="en-US" sz="1400" dirty="0" err="1" smtClean="0"/>
              <a:t>DoubleClick</a:t>
            </a:r>
            <a:r>
              <a:rPr lang="en-US" sz="1400" dirty="0" smtClean="0"/>
              <a:t> Anti-competitive Case -- 2007</a:t>
            </a:r>
          </a:p>
          <a:p>
            <a:pPr lvl="1"/>
            <a:r>
              <a:rPr lang="en-US" sz="1100" dirty="0" smtClean="0">
                <a:hlinkClick r:id="rId3"/>
              </a:rPr>
              <a:t>http://googleopoly.net/merger.html</a:t>
            </a:r>
            <a:endParaRPr lang="en-US" sz="1100" dirty="0" smtClean="0"/>
          </a:p>
          <a:p>
            <a:r>
              <a:rPr lang="en-US" sz="1400" dirty="0" smtClean="0"/>
              <a:t>Googleopoly II: Google’s Predatory Playbook to Thwart Competition  -- 2008</a:t>
            </a:r>
          </a:p>
          <a:p>
            <a:pPr lvl="1"/>
            <a:r>
              <a:rPr lang="en-US" sz="1100" dirty="0" smtClean="0">
                <a:hlinkClick r:id="rId4"/>
              </a:rPr>
              <a:t>http://googleopoly.net/googleopoly_2.pdf</a:t>
            </a:r>
            <a:endParaRPr lang="en-US" sz="1100" dirty="0" smtClean="0"/>
          </a:p>
          <a:p>
            <a:r>
              <a:rPr lang="en-US" sz="1400" dirty="0" smtClean="0"/>
              <a:t>Googleopoly III: Dependency: The Crux of the Google-Yahoo Ad Agreement Problem -- 2008</a:t>
            </a:r>
          </a:p>
          <a:p>
            <a:pPr lvl="1"/>
            <a:r>
              <a:rPr lang="en-US" sz="1100" dirty="0" smtClean="0">
                <a:hlinkClick r:id="rId5"/>
              </a:rPr>
              <a:t>http://googleopoly.net/googleopoly_3_dependency.pdf</a:t>
            </a:r>
            <a:endParaRPr lang="en-US" sz="1100" dirty="0" smtClean="0"/>
          </a:p>
          <a:p>
            <a:r>
              <a:rPr lang="en-US" sz="1400" dirty="0" smtClean="0"/>
              <a:t>Googleopoly IV: How Google Extends its Search Monopoly to </a:t>
            </a:r>
            <a:r>
              <a:rPr lang="en-US" sz="1400" dirty="0" err="1" smtClean="0"/>
              <a:t>Monopsony</a:t>
            </a:r>
            <a:r>
              <a:rPr lang="en-US" sz="1400" dirty="0" smtClean="0"/>
              <a:t> Control over Digital Info-- 2009</a:t>
            </a:r>
          </a:p>
          <a:p>
            <a:pPr lvl="1"/>
            <a:r>
              <a:rPr lang="en-US" sz="1100" dirty="0" smtClean="0">
                <a:hlinkClick r:id="rId6"/>
              </a:rPr>
              <a:t>http://googleopoly.net/Googleopoly_IV_The_Googleopsony_Case.pdf</a:t>
            </a:r>
            <a:endParaRPr lang="en-US" sz="1100" dirty="0" smtClean="0"/>
          </a:p>
          <a:p>
            <a:pPr lvl="1"/>
            <a:r>
              <a:rPr lang="en-US" sz="1100" dirty="0" smtClean="0"/>
              <a:t>Chart: Google’s Digital Information Distribution Bottleneck</a:t>
            </a:r>
          </a:p>
          <a:p>
            <a:pPr lvl="2"/>
            <a:r>
              <a:rPr lang="en-US" sz="1050" dirty="0" smtClean="0">
                <a:hlinkClick r:id="rId7"/>
              </a:rPr>
              <a:t>http://googleopoly.net/Googles_Digital_Information_Distribution_Bottleneck_Chart.pdf</a:t>
            </a:r>
            <a:endParaRPr lang="en-US" sz="1050" dirty="0" smtClean="0"/>
          </a:p>
          <a:p>
            <a:r>
              <a:rPr lang="en-US" sz="1400" dirty="0" smtClean="0"/>
              <a:t>Googleopoly V: Why the FTC Should Block Google-</a:t>
            </a:r>
            <a:r>
              <a:rPr lang="en-US" sz="1400" dirty="0" err="1" smtClean="0"/>
              <a:t>AdMob</a:t>
            </a:r>
            <a:r>
              <a:rPr lang="en-US" sz="1400" dirty="0" smtClean="0"/>
              <a:t> -- 2009</a:t>
            </a:r>
          </a:p>
          <a:p>
            <a:pPr lvl="1"/>
            <a:r>
              <a:rPr lang="en-US" sz="1100" dirty="0" smtClean="0">
                <a:hlinkClick r:id="rId8"/>
              </a:rPr>
              <a:t>http://www.googleopoly.net/Why_The_FTC_Should_Block_Google.pdf</a:t>
            </a:r>
            <a:endParaRPr lang="en-US" sz="1100" dirty="0" smtClean="0"/>
          </a:p>
          <a:p>
            <a:pPr lvl="1"/>
            <a:r>
              <a:rPr lang="en-US" sz="1100" dirty="0" smtClean="0"/>
              <a:t>Chart: Google-</a:t>
            </a:r>
            <a:r>
              <a:rPr lang="en-US" sz="1100" dirty="0" err="1" smtClean="0"/>
              <a:t>AdMob</a:t>
            </a:r>
            <a:r>
              <a:rPr lang="en-US" sz="1100" dirty="0" smtClean="0"/>
              <a:t> Monopoly Bottleneck Chart    </a:t>
            </a:r>
            <a:r>
              <a:rPr lang="en-US" sz="1050" dirty="0" smtClean="0">
                <a:hlinkClick r:id="rId9"/>
              </a:rPr>
              <a:t>http://googleopoly.net/merger_to_monopoly.pdf</a:t>
            </a:r>
            <a:endParaRPr lang="en-US" sz="1050" dirty="0" smtClean="0"/>
          </a:p>
          <a:p>
            <a:r>
              <a:rPr lang="en-US" sz="1400" dirty="0" smtClean="0"/>
              <a:t>Googleopoly VI: Seeing the Big Picture: How  Google is Monopolizing Consumer Internet Media --2010</a:t>
            </a:r>
          </a:p>
          <a:p>
            <a:pPr lvl="1"/>
            <a:r>
              <a:rPr lang="en-US" sz="1100" dirty="0" smtClean="0">
                <a:hlinkClick r:id="rId10"/>
              </a:rPr>
              <a:t>http://googleopoly.net/Googleopoly_VI_Presentation.pdf</a:t>
            </a:r>
            <a:endParaRPr lang="en-US" sz="1100" dirty="0" smtClean="0"/>
          </a:p>
          <a:p>
            <a:r>
              <a:rPr lang="en-US" sz="1400" dirty="0" smtClean="0"/>
              <a:t>Googleopoly VII:  Monopolizing Location Services – Why Skyhook is Google’s Netscape --2011</a:t>
            </a:r>
          </a:p>
          <a:p>
            <a:pPr lvl="1"/>
            <a:r>
              <a:rPr lang="en-US" sz="1100" dirty="0" smtClean="0">
                <a:hlinkClick r:id="rId11"/>
              </a:rPr>
              <a:t>http://www.googleopoly.net/Skyhook_Wireless_is_GooglesNetscape_Googleopoly_VII_Monopolizing_Location_Services.pdf</a:t>
            </a:r>
            <a:endParaRPr lang="en-US" sz="1100" dirty="0" smtClean="0"/>
          </a:p>
          <a:p>
            <a:r>
              <a:rPr lang="en-US" sz="1400" dirty="0" smtClean="0"/>
              <a:t>Googleopoly VIII: Google’s Deceptive and Predatory Search Practices -- 2011</a:t>
            </a:r>
          </a:p>
          <a:p>
            <a:pPr lvl="1"/>
            <a:r>
              <a:rPr lang="en-US" sz="1100" dirty="0" smtClean="0">
                <a:hlinkClick r:id="rId12"/>
              </a:rPr>
              <a:t>http://www.googleopoly.net/Googleopoly%20VIII%20Google%27s%20Deceptive%20&amp;%20Predatory%20Search%20Practices.pdf</a:t>
            </a:r>
            <a:endParaRPr lang="en-US" sz="1100" dirty="0" smtClean="0"/>
          </a:p>
          <a:p>
            <a:pPr>
              <a:buNone/>
            </a:pPr>
            <a:endParaRPr lang="en-US" sz="1000" dirty="0" smtClean="0"/>
          </a:p>
          <a:p>
            <a:pPr>
              <a:buNone/>
            </a:pPr>
            <a:r>
              <a:rPr lang="en-US" sz="1800" b="1" dirty="0" smtClean="0"/>
              <a:t>Please visit:  </a:t>
            </a:r>
            <a:r>
              <a:rPr lang="en-US" sz="1600" dirty="0" smtClean="0">
                <a:hlinkClick r:id="rId13"/>
              </a:rPr>
              <a:t>www.GoogleMonitor.com</a:t>
            </a:r>
            <a:r>
              <a:rPr lang="en-US" sz="1600" dirty="0" smtClean="0"/>
              <a:t>  or </a:t>
            </a:r>
            <a:r>
              <a:rPr lang="en-US" sz="1600" dirty="0" smtClean="0">
                <a:hlinkClick r:id="rId14"/>
              </a:rPr>
              <a:t>www.SearchAndDestroyBook.com</a:t>
            </a:r>
            <a:r>
              <a:rPr lang="en-US" sz="1600" dirty="0" smtClean="0"/>
              <a:t> for more info. </a:t>
            </a:r>
          </a:p>
          <a:p>
            <a:pPr lvl="1"/>
            <a:endParaRPr lang="en-US" sz="1000" dirty="0" smtClean="0"/>
          </a:p>
          <a:p>
            <a:endParaRPr lang="en-US" sz="1100" dirty="0"/>
          </a:p>
        </p:txBody>
      </p:sp>
      <p:sp>
        <p:nvSpPr>
          <p:cNvPr id="9" name="Slide Number Placeholder 8"/>
          <p:cNvSpPr>
            <a:spLocks noGrp="1"/>
          </p:cNvSpPr>
          <p:nvPr>
            <p:ph type="sldNum" sz="quarter" idx="12"/>
          </p:nvPr>
        </p:nvSpPr>
        <p:spPr/>
        <p:txBody>
          <a:bodyPr/>
          <a:lstStyle/>
          <a:p>
            <a:fld id="{AD8F4E82-029B-4E53-9A54-B15A858753E1}" type="slidenum">
              <a:rPr lang="en-US" smtClean="0"/>
              <a:pPr/>
              <a:t>17</a:t>
            </a:fld>
            <a:endParaRPr lang="en-US"/>
          </a:p>
        </p:txBody>
      </p:sp>
      <p:sp>
        <p:nvSpPr>
          <p:cNvPr id="10" name="Footer Placeholder 9"/>
          <p:cNvSpPr>
            <a:spLocks noGrp="1"/>
          </p:cNvSpPr>
          <p:nvPr>
            <p:ph type="ftr" sz="quarter" idx="11"/>
          </p:nvPr>
        </p:nvSpPr>
        <p:spPr/>
        <p:txBody>
          <a:bodyPr/>
          <a:lstStyle/>
          <a:p>
            <a:r>
              <a:rPr lang="en-US" smtClean="0"/>
              <a:t>Scott Cleland -- Precursor LLC</a:t>
            </a:r>
            <a:endParaRPr lang="en-US"/>
          </a:p>
        </p:txBody>
      </p:sp>
      <p:sp>
        <p:nvSpPr>
          <p:cNvPr id="11" name="Date Placeholder 10"/>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792162"/>
          </a:xfrm>
        </p:spPr>
        <p:txBody>
          <a:bodyPr>
            <a:normAutofit/>
          </a:bodyPr>
          <a:lstStyle/>
          <a:p>
            <a:r>
              <a:rPr lang="en-US" sz="2800" b="1" dirty="0" smtClean="0">
                <a:solidFill>
                  <a:srgbClr val="FF0000"/>
                </a:solidFill>
              </a:rPr>
              <a:t>1. What Is the EU’s Antitrust Problem with Google?</a:t>
            </a:r>
            <a:endParaRPr lang="en-US" sz="2800" b="1" dirty="0">
              <a:solidFill>
                <a:srgbClr val="FF0000"/>
              </a:solidFill>
            </a:endParaRPr>
          </a:p>
        </p:txBody>
      </p:sp>
      <p:sp>
        <p:nvSpPr>
          <p:cNvPr id="3" name="Content Placeholder 2"/>
          <p:cNvSpPr>
            <a:spLocks noGrp="1"/>
          </p:cNvSpPr>
          <p:nvPr>
            <p:ph idx="1"/>
          </p:nvPr>
        </p:nvSpPr>
        <p:spPr>
          <a:xfrm>
            <a:off x="228600" y="990600"/>
            <a:ext cx="8610600" cy="5181600"/>
          </a:xfrm>
        </p:spPr>
        <p:txBody>
          <a:bodyPr>
            <a:noAutofit/>
          </a:bodyPr>
          <a:lstStyle/>
          <a:p>
            <a:pPr>
              <a:buFont typeface="+mj-lt"/>
              <a:buAutoNum type="arabicPeriod"/>
            </a:pPr>
            <a:r>
              <a:rPr lang="en-US" sz="1400" b="1" dirty="0" smtClean="0"/>
              <a:t>Background: </a:t>
            </a:r>
            <a:r>
              <a:rPr lang="en-US" sz="1400" dirty="0" smtClean="0"/>
              <a:t> </a:t>
            </a:r>
            <a:r>
              <a:rPr lang="en-US" sz="1400" dirty="0" smtClean="0"/>
              <a:t>November 30, 2010, t</a:t>
            </a:r>
            <a:r>
              <a:rPr lang="en-US" sz="1400" dirty="0" smtClean="0"/>
              <a:t>he EU launched an antitrust investigation of Google prompted by complaints from competitive vertical search engines </a:t>
            </a:r>
            <a:r>
              <a:rPr lang="en-US" sz="1400" dirty="0" err="1" smtClean="0"/>
              <a:t>Foundem</a:t>
            </a:r>
            <a:r>
              <a:rPr lang="en-US" sz="1400" dirty="0" smtClean="0"/>
              <a:t>, eJustice.FR, and Ciao for abusing its dominant position. Reportedly, the EU investigation has yielded 16 complainants; 500+ responses to its inquiries, and a 400+ page draft Statement of Objections. The focus of the EU’s concern </a:t>
            </a:r>
            <a:r>
              <a:rPr lang="en-US" sz="1400" dirty="0" smtClean="0"/>
              <a:t>appears to be that Google provides its own content anticompetitive “preferential treatment” over competitors’ content in search results.  </a:t>
            </a:r>
            <a:r>
              <a:rPr lang="en-US" sz="1400" dirty="0" smtClean="0"/>
              <a:t>  </a:t>
            </a:r>
            <a:endParaRPr lang="en-US" sz="1400" b="1" dirty="0" smtClean="0"/>
          </a:p>
          <a:p>
            <a:pPr>
              <a:buFont typeface="+mj-lt"/>
              <a:buAutoNum type="arabicPeriod"/>
            </a:pPr>
            <a:r>
              <a:rPr lang="en-US" sz="1400" b="1" dirty="0" smtClean="0"/>
              <a:t>Very different process: </a:t>
            </a:r>
            <a:r>
              <a:rPr lang="en-US" sz="1400" dirty="0" smtClean="0"/>
              <a:t>The EU antitrust complaint process is fundamentally different than the U.S. process. First, in the EU a monopoly is illegal as is abusing one’s dominant position; in the U.S. a monopoly gained competitively is not illegal, only anti-competitive monopolization is illegal. Second, the U.S. process requires that the DOJ/FTC prosecute and win an antitrust case in a public trial in Federal Court</a:t>
            </a:r>
            <a:r>
              <a:rPr lang="en-US" sz="1400" dirty="0" smtClean="0"/>
              <a:t>,</a:t>
            </a:r>
            <a:r>
              <a:rPr lang="en-US" sz="1400" dirty="0" smtClean="0"/>
              <a:t> which makes the ultimate outcome back-loaded, and very uncertain until the end of appeals. In stark contrast and not appreciated by many, the EU process is the opposite, in that the ultimate outcome is much more front-loaded  and more certain after the initial stage. What this means is that this EU </a:t>
            </a:r>
            <a:r>
              <a:rPr lang="en-US" sz="1400" dirty="0" smtClean="0"/>
              <a:t>investigation, which has occurred out of public view, is where the real outcome is settled. On May 21</a:t>
            </a:r>
            <a:r>
              <a:rPr lang="en-US" sz="1400" baseline="30000" dirty="0" smtClean="0"/>
              <a:t>st</a:t>
            </a:r>
            <a:r>
              <a:rPr lang="en-US" sz="1400" dirty="0" smtClean="0"/>
              <a:t>, the EU antitrust decision maker, Joaquin Almunia</a:t>
            </a:r>
            <a:r>
              <a:rPr lang="en-US" sz="1400" dirty="0" smtClean="0"/>
              <a:t> signaled that the EU has decided that Google is a monopoly and has abused its dominant position in asking for Google to propose remedies. What most in America do not appreciate is that when the EU issues a Statement of Objections that is the equivalent of a Federal </a:t>
            </a:r>
            <a:r>
              <a:rPr lang="en-US" sz="1400" dirty="0" smtClean="0"/>
              <a:t>C</a:t>
            </a:r>
            <a:r>
              <a:rPr lang="en-US" sz="1400" dirty="0" smtClean="0"/>
              <a:t>ourt decision  in the U.S. Importantly, history shows us that companies hit with a Statement of Objections very seldom win on appeal. Simply, the pending Statement of Objections is the main and conclusive event; the appeals process may take years but is highly unlikely to matter.   </a:t>
            </a:r>
            <a:endParaRPr lang="en-US" sz="1400" b="1" dirty="0" smtClean="0"/>
          </a:p>
          <a:p>
            <a:pPr>
              <a:buFont typeface="+mj-lt"/>
              <a:buAutoNum type="arabicPeriod"/>
            </a:pPr>
            <a:r>
              <a:rPr lang="en-US" sz="1400" b="1" dirty="0" smtClean="0"/>
              <a:t>U.S </a:t>
            </a:r>
            <a:r>
              <a:rPr lang="en-US" sz="1400" b="1" dirty="0" smtClean="0"/>
              <a:t>antitrust authorities laid the groundwork for this EU-Google case: </a:t>
            </a:r>
            <a:r>
              <a:rPr lang="en-US" sz="1400" dirty="0" smtClean="0"/>
              <a:t>I</a:t>
            </a:r>
            <a:r>
              <a:rPr lang="en-US" sz="1400" dirty="0" smtClean="0"/>
              <a:t>n five previous investigations, (</a:t>
            </a:r>
            <a:r>
              <a:rPr lang="en-US" sz="1400" dirty="0" err="1" smtClean="0"/>
              <a:t>DoubleClick</a:t>
            </a:r>
            <a:r>
              <a:rPr lang="en-US" sz="1400" dirty="0" smtClean="0"/>
              <a:t>, Google-Yahoo, Yahoo-Microsoft, </a:t>
            </a:r>
            <a:r>
              <a:rPr lang="en-US" sz="1400" dirty="0" err="1" smtClean="0"/>
              <a:t>Admob</a:t>
            </a:r>
            <a:r>
              <a:rPr lang="en-US" sz="1400" dirty="0" smtClean="0"/>
              <a:t>, &amp; </a:t>
            </a:r>
            <a:r>
              <a:rPr lang="en-US" sz="1400" dirty="0" smtClean="0"/>
              <a:t>ITA) the U.S. DOJ/FTC have concluded Google is dominant. More importantly, </a:t>
            </a:r>
            <a:r>
              <a:rPr lang="en-US" sz="1400" dirty="0" smtClean="0"/>
              <a:t>U.S</a:t>
            </a:r>
            <a:r>
              <a:rPr lang="en-US" sz="1400" dirty="0" smtClean="0"/>
              <a:t>. antitrust authorities have sanctioned/opposed Google </a:t>
            </a:r>
            <a:r>
              <a:rPr lang="en-US" sz="1400" i="1" dirty="0" smtClean="0"/>
              <a:t>five times, involving five different </a:t>
            </a:r>
            <a:r>
              <a:rPr lang="en-US" sz="1400" i="1" dirty="0" smtClean="0"/>
              <a:t>markets: </a:t>
            </a:r>
            <a:r>
              <a:rPr lang="en-US" sz="1400" dirty="0" smtClean="0"/>
              <a:t>DOJ </a:t>
            </a:r>
            <a:r>
              <a:rPr lang="en-US" sz="1400" dirty="0" smtClean="0"/>
              <a:t>threatened a monopolization suit in blocking the Google-Yahoo Ad Agreement; DOJ </a:t>
            </a:r>
            <a:r>
              <a:rPr lang="en-US" sz="1400" i="1" dirty="0" smtClean="0"/>
              <a:t>twice</a:t>
            </a:r>
            <a:r>
              <a:rPr lang="en-US" sz="1400" dirty="0" smtClean="0"/>
              <a:t> opposed the Google Book Settlement in Federal Court; DOJ sanctioned Google </a:t>
            </a:r>
            <a:r>
              <a:rPr lang="en-US" sz="1400" dirty="0" smtClean="0"/>
              <a:t>and others for </a:t>
            </a:r>
            <a:r>
              <a:rPr lang="en-US" sz="1400" dirty="0" smtClean="0"/>
              <a:t>collusion in hiring practices; FTC forced </a:t>
            </a:r>
            <a:r>
              <a:rPr lang="en-US" sz="1400" dirty="0" smtClean="0"/>
              <a:t>Google’s </a:t>
            </a:r>
            <a:r>
              <a:rPr lang="en-US" sz="1400" dirty="0" smtClean="0"/>
              <a:t>CEO off of Apple’s board; </a:t>
            </a:r>
            <a:r>
              <a:rPr lang="en-US" sz="1400" dirty="0" smtClean="0"/>
              <a:t>&amp; </a:t>
            </a:r>
            <a:r>
              <a:rPr lang="en-US" sz="1400" dirty="0" smtClean="0"/>
              <a:t>DOJ </a:t>
            </a:r>
            <a:r>
              <a:rPr lang="en-US" sz="1400" dirty="0" smtClean="0"/>
              <a:t>required court supervision of </a:t>
            </a:r>
            <a:r>
              <a:rPr lang="en-US" sz="1400" dirty="0" smtClean="0"/>
              <a:t>Google-ITA.</a:t>
            </a:r>
            <a:endParaRPr lang="en-US" sz="1400" dirty="0" smtClean="0"/>
          </a:p>
        </p:txBody>
      </p:sp>
      <p:sp>
        <p:nvSpPr>
          <p:cNvPr id="4" name="Date Placeholder 3"/>
          <p:cNvSpPr>
            <a:spLocks noGrp="1"/>
          </p:cNvSpPr>
          <p:nvPr>
            <p:ph type="dt" sz="half" idx="10"/>
          </p:nvPr>
        </p:nvSpPr>
        <p:spPr/>
        <p:txBody>
          <a:bodyPr/>
          <a:lstStyle/>
          <a:p>
            <a:r>
              <a:rPr lang="en-US" smtClean="0"/>
              <a:t>7/2/2012</a:t>
            </a:r>
            <a:endParaRPr lang="en-US" dirty="0"/>
          </a:p>
        </p:txBody>
      </p:sp>
      <p:sp>
        <p:nvSpPr>
          <p:cNvPr id="5" name="Footer Placeholder 4"/>
          <p:cNvSpPr>
            <a:spLocks noGrp="1"/>
          </p:cNvSpPr>
          <p:nvPr>
            <p:ph type="ftr" sz="quarter" idx="11"/>
          </p:nvPr>
        </p:nvSpPr>
        <p:spPr/>
        <p:txBody>
          <a:bodyPr/>
          <a:lstStyle/>
          <a:p>
            <a:r>
              <a:rPr lang="en-US" smtClean="0"/>
              <a:t>Scott Cleland -- Precursor LLC</a:t>
            </a:r>
            <a:endParaRPr lang="en-US"/>
          </a:p>
        </p:txBody>
      </p:sp>
      <p:sp>
        <p:nvSpPr>
          <p:cNvPr id="6" name="Slide Number Placeholder 5"/>
          <p:cNvSpPr>
            <a:spLocks noGrp="1"/>
          </p:cNvSpPr>
          <p:nvPr>
            <p:ph type="sldNum" sz="quarter" idx="12"/>
          </p:nvPr>
        </p:nvSpPr>
        <p:spPr/>
        <p:txBody>
          <a:bodyPr/>
          <a:lstStyle/>
          <a:p>
            <a:fld id="{AD8F4E82-029B-4E53-9A54-B15A858753E1}"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609600"/>
          </a:xfrm>
        </p:spPr>
        <p:txBody>
          <a:bodyPr>
            <a:normAutofit/>
          </a:bodyPr>
          <a:lstStyle/>
          <a:p>
            <a:r>
              <a:rPr lang="en-US" sz="2600" b="1" dirty="0" smtClean="0">
                <a:solidFill>
                  <a:srgbClr val="FF0000"/>
                </a:solidFill>
              </a:rPr>
              <a:t>1. Cont. EU’s Google Antitrust Concerns in Their Own Words</a:t>
            </a:r>
            <a:endParaRPr lang="en-US" sz="2600" b="1" dirty="0">
              <a:solidFill>
                <a:srgbClr val="FF0000"/>
              </a:solidFill>
            </a:endParaRPr>
          </a:p>
        </p:txBody>
      </p:sp>
      <p:sp>
        <p:nvSpPr>
          <p:cNvPr id="3" name="Content Placeholder 2"/>
          <p:cNvSpPr>
            <a:spLocks noGrp="1"/>
          </p:cNvSpPr>
          <p:nvPr>
            <p:ph idx="1"/>
          </p:nvPr>
        </p:nvSpPr>
        <p:spPr>
          <a:xfrm>
            <a:off x="228600" y="838200"/>
            <a:ext cx="8686800" cy="5638800"/>
          </a:xfrm>
        </p:spPr>
        <p:txBody>
          <a:bodyPr>
            <a:noAutofit/>
          </a:bodyPr>
          <a:lstStyle/>
          <a:p>
            <a:pPr>
              <a:buNone/>
            </a:pPr>
            <a:r>
              <a:rPr lang="en-US" sz="1600" b="1" dirty="0" smtClean="0"/>
              <a:t>From Speech by EU Competition Vice President, Joaquin Almunia, 5-21-2012:”</a:t>
            </a:r>
          </a:p>
          <a:p>
            <a:r>
              <a:rPr lang="en-US" sz="1300" dirty="0" smtClean="0"/>
              <a:t>“…Our </a:t>
            </a:r>
            <a:r>
              <a:rPr lang="en-US" sz="1300" dirty="0"/>
              <a:t>investigation has led us to identify four concerns where Google business practices may be considered as abuses of dominance.</a:t>
            </a:r>
          </a:p>
          <a:p>
            <a:r>
              <a:rPr lang="en-US" sz="1300" b="1" dirty="0"/>
              <a:t>First, in its general search results on the web, Google displays links to its own vertical search services. Vertical search services are </a:t>
            </a:r>
            <a:r>
              <a:rPr lang="en-US" sz="1300" b="1" dirty="0" err="1"/>
              <a:t>specialised</a:t>
            </a:r>
            <a:r>
              <a:rPr lang="en-US" sz="1300" b="1" dirty="0"/>
              <a:t> search engines which focus on specific topics, such as for example restaurants, news or products. Alongside its general search service, Google also operates several vertical search services of this kind in competition with other </a:t>
            </a:r>
            <a:r>
              <a:rPr lang="en-US" sz="1300" b="1" dirty="0" smtClean="0"/>
              <a:t>players.  In </a:t>
            </a:r>
            <a:r>
              <a:rPr lang="en-US" sz="1300" b="1" dirty="0"/>
              <a:t>its general search results, Google displays links to its own vertical search services differently than it does for links to competitors. We are concerned that this may result in preferential treatment compared to those of competing services, which may be hurt as a consequence</a:t>
            </a:r>
            <a:r>
              <a:rPr lang="en-US" sz="1300" b="1" dirty="0" smtClean="0"/>
              <a:t>. </a:t>
            </a:r>
            <a:r>
              <a:rPr lang="en-US" sz="1300" dirty="0" smtClean="0"/>
              <a:t>[Bold </a:t>
            </a:r>
            <a:r>
              <a:rPr lang="en-US" sz="1300" dirty="0" smtClean="0"/>
              <a:t>added for emphasis]</a:t>
            </a:r>
            <a:endParaRPr lang="en-US" sz="1300" dirty="0"/>
          </a:p>
          <a:p>
            <a:r>
              <a:rPr lang="en-US" sz="1300" dirty="0"/>
              <a:t>Our second concern relates to the way Google copies content from competing vertical search services and uses it in its own offerings. Google may be copying original material from the websites of its competitors such as user reviews and using that material on its own sites without their prior </a:t>
            </a:r>
            <a:r>
              <a:rPr lang="en-US" sz="1300" dirty="0" err="1"/>
              <a:t>authorisation</a:t>
            </a:r>
            <a:r>
              <a:rPr lang="en-US" sz="1300" dirty="0"/>
              <a:t>. In this way they are appropriating the benefits of the investments of competitors. We are worried that this could reduce competitors' incentives to invest in the creation of original content for the benefit of internet users. This practice may impact for instance travel sites or sites providing restaurant guides.</a:t>
            </a:r>
          </a:p>
          <a:p>
            <a:r>
              <a:rPr lang="en-US" sz="1300" dirty="0"/>
              <a:t>Our third concern relates to agreements between Google and partners on the websites of which Google delivers search advertisements. Search advertisements are advertisements that are displayed alongside search results when a user types a query in a website's search box. The agreements result in de facto exclusivity requiring them to obtain all or most of their requirements of search advertisements from Google, thus shutting out competing providers of search advertising intermediation services. This potentially impacts advertising services purchased for example by online stores, online magazines or broadcasters.</a:t>
            </a:r>
          </a:p>
          <a:p>
            <a:r>
              <a:rPr lang="en-US" sz="1300" dirty="0"/>
              <a:t>Our fourth concern relates to restrictions that Google puts to the portability of online search advertising campaigns from its platform </a:t>
            </a:r>
            <a:r>
              <a:rPr lang="en-US" sz="1300" dirty="0" err="1"/>
              <a:t>AdWords</a:t>
            </a:r>
            <a:r>
              <a:rPr lang="en-US" sz="1300" dirty="0"/>
              <a:t> to the platforms of competitors. </a:t>
            </a:r>
            <a:r>
              <a:rPr lang="en-US" sz="1300" dirty="0" err="1"/>
              <a:t>AdWords</a:t>
            </a:r>
            <a:r>
              <a:rPr lang="en-US" sz="1300" dirty="0"/>
              <a:t> is Google's auction-based advertising platform on which advertisers can bid for the placement of search ads on search result pages provided by Google. We are concerned that Google imposes contractual restrictions on software developers which prevent them from offering tools that allow the seamless transfer of search advertising campaigns across </a:t>
            </a:r>
            <a:r>
              <a:rPr lang="en-US" sz="1300" dirty="0" err="1"/>
              <a:t>AdWords</a:t>
            </a:r>
            <a:r>
              <a:rPr lang="en-US" sz="1300" dirty="0"/>
              <a:t> and other platforms for search advertising</a:t>
            </a:r>
            <a:r>
              <a:rPr lang="en-US" sz="1300" dirty="0" smtClean="0"/>
              <a:t>. …”</a:t>
            </a:r>
            <a:endParaRPr lang="en-US" sz="1300" dirty="0"/>
          </a:p>
          <a:p>
            <a:endParaRPr lang="en-US" sz="1300" dirty="0"/>
          </a:p>
        </p:txBody>
      </p:sp>
      <p:sp>
        <p:nvSpPr>
          <p:cNvPr id="4" name="Date Placeholder 3"/>
          <p:cNvSpPr>
            <a:spLocks noGrp="1"/>
          </p:cNvSpPr>
          <p:nvPr>
            <p:ph type="dt" sz="half" idx="10"/>
          </p:nvPr>
        </p:nvSpPr>
        <p:spPr/>
        <p:txBody>
          <a:bodyPr/>
          <a:lstStyle/>
          <a:p>
            <a:r>
              <a:rPr lang="en-US" smtClean="0"/>
              <a:t>7/2/2012</a:t>
            </a:r>
            <a:endParaRPr lang="en-US" dirty="0"/>
          </a:p>
        </p:txBody>
      </p:sp>
      <p:sp>
        <p:nvSpPr>
          <p:cNvPr id="5" name="Slide Number Placeholder 4"/>
          <p:cNvSpPr>
            <a:spLocks noGrp="1"/>
          </p:cNvSpPr>
          <p:nvPr>
            <p:ph type="sldNum" sz="quarter" idx="12"/>
          </p:nvPr>
        </p:nvSpPr>
        <p:spPr/>
        <p:txBody>
          <a:bodyPr/>
          <a:lstStyle/>
          <a:p>
            <a:fld id="{AD8F4E82-029B-4E53-9A54-B15A858753E1}"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Scott Cleland -- Precursor LLC</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884238"/>
          </a:xfrm>
        </p:spPr>
        <p:txBody>
          <a:bodyPr>
            <a:noAutofit/>
          </a:bodyPr>
          <a:lstStyle/>
          <a:p>
            <a:r>
              <a:rPr lang="en-US" sz="2500" b="1" dirty="0" smtClean="0">
                <a:solidFill>
                  <a:srgbClr val="FF0000"/>
                </a:solidFill>
              </a:rPr>
              <a:t>2. Explaining the Google Antitrust Problem to a Non-Expert</a:t>
            </a:r>
            <a:r>
              <a:rPr lang="en-US" sz="2600" b="1" dirty="0" smtClean="0"/>
              <a:t/>
            </a:r>
            <a:br>
              <a:rPr lang="en-US" sz="2600" b="1" dirty="0" smtClean="0"/>
            </a:br>
            <a:r>
              <a:rPr lang="en-US" sz="2000" b="1" dirty="0" smtClean="0"/>
              <a:t>How Google Rigs their Info-Casino Game – So they Can’t Lose</a:t>
            </a:r>
            <a:endParaRPr lang="en-US" sz="2600" b="1" dirty="0"/>
          </a:p>
        </p:txBody>
      </p:sp>
      <p:sp>
        <p:nvSpPr>
          <p:cNvPr id="3" name="Content Placeholder 2"/>
          <p:cNvSpPr>
            <a:spLocks noGrp="1"/>
          </p:cNvSpPr>
          <p:nvPr>
            <p:ph idx="1"/>
          </p:nvPr>
        </p:nvSpPr>
        <p:spPr>
          <a:xfrm>
            <a:off x="381000" y="990600"/>
            <a:ext cx="8305800" cy="5638800"/>
          </a:xfrm>
        </p:spPr>
        <p:txBody>
          <a:bodyPr>
            <a:normAutofit fontScale="77500" lnSpcReduction="20000"/>
          </a:bodyPr>
          <a:lstStyle/>
          <a:p>
            <a:r>
              <a:rPr lang="en-US" sz="2600" dirty="0" smtClean="0">
                <a:solidFill>
                  <a:srgbClr val="FF0000"/>
                </a:solidFill>
              </a:rPr>
              <a:t>Google deals itself Aces that are hidden in its sleeve.</a:t>
            </a:r>
          </a:p>
          <a:p>
            <a:pPr lvl="1"/>
            <a:r>
              <a:rPr lang="en-US" sz="2300" dirty="0" smtClean="0"/>
              <a:t>Google manually ranks Google-owned content first: Maps, YouTube, Mobile, etc., despite representations that Google “</a:t>
            </a:r>
            <a:r>
              <a:rPr lang="en-US" sz="2300" i="1" dirty="0" smtClean="0"/>
              <a:t>never manipulates search rankings to put our partners higher in search results</a:t>
            </a:r>
            <a:r>
              <a:rPr lang="en-US" sz="2300" dirty="0" smtClean="0"/>
              <a:t>”</a:t>
            </a:r>
          </a:p>
          <a:p>
            <a:r>
              <a:rPr lang="en-US" sz="2600" dirty="0" smtClean="0">
                <a:solidFill>
                  <a:srgbClr val="FF0000"/>
                </a:solidFill>
              </a:rPr>
              <a:t>Google deals its competitors bad cards opaquely from bottom of the deck.</a:t>
            </a:r>
          </a:p>
          <a:p>
            <a:pPr lvl="1"/>
            <a:r>
              <a:rPr lang="en-US" sz="2300" dirty="0" smtClean="0"/>
              <a:t>Google’s “human raters” opaquely and mysteriously assign “</a:t>
            </a:r>
            <a:r>
              <a:rPr lang="en-US" sz="2300" i="1" dirty="0" smtClean="0"/>
              <a:t>quality scores</a:t>
            </a:r>
            <a:r>
              <a:rPr lang="en-US" sz="2300" dirty="0" smtClean="0"/>
              <a:t>” so certain competitors rank low in results and have to pay more to get less traffic</a:t>
            </a:r>
          </a:p>
          <a:p>
            <a:r>
              <a:rPr lang="en-US" sz="2600" dirty="0" smtClean="0">
                <a:solidFill>
                  <a:srgbClr val="FF0000"/>
                </a:solidFill>
              </a:rPr>
              <a:t>Google alone sees &amp; counts everyone’s else’s cards -- so they can’t lose. </a:t>
            </a:r>
          </a:p>
          <a:p>
            <a:pPr lvl="1"/>
            <a:r>
              <a:rPr lang="en-US" sz="2300" dirty="0" smtClean="0"/>
              <a:t>Only Google tracks all players information, connections, interests, click-paths</a:t>
            </a:r>
          </a:p>
          <a:p>
            <a:pPr lvl="1"/>
            <a:r>
              <a:rPr lang="en-US" sz="2300" dirty="0" smtClean="0"/>
              <a:t>Only Google profiles/categorizes each user into demographic target groups</a:t>
            </a:r>
          </a:p>
          <a:p>
            <a:pPr lvl="1"/>
            <a:r>
              <a:rPr lang="en-US" sz="2300" dirty="0" smtClean="0"/>
              <a:t>Only Google can reverse-engineer publishers’ audience and advertiser lists to create Google content/products/services that front-run/skim off publishers</a:t>
            </a:r>
          </a:p>
          <a:p>
            <a:pPr lvl="1"/>
            <a:r>
              <a:rPr lang="en-US" sz="2300" dirty="0" smtClean="0"/>
              <a:t>Only Google knows all advertiser demographic demand so Google can front-run its publisher-partners with Google-owned content/products/services</a:t>
            </a:r>
          </a:p>
          <a:p>
            <a:r>
              <a:rPr lang="en-US" sz="2600" dirty="0" smtClean="0">
                <a:solidFill>
                  <a:srgbClr val="FF0000"/>
                </a:solidFill>
              </a:rPr>
              <a:t>Google alone decides: who can play which hands; what the specific ante is.</a:t>
            </a:r>
          </a:p>
          <a:p>
            <a:pPr lvl="1"/>
            <a:r>
              <a:rPr lang="en-US" sz="2300" dirty="0" smtClean="0"/>
              <a:t>Google alone: decides who can bid on which keywords, &amp; sets price minimums </a:t>
            </a:r>
          </a:p>
          <a:p>
            <a:r>
              <a:rPr lang="en-US" sz="2600" dirty="0" smtClean="0">
                <a:solidFill>
                  <a:srgbClr val="FF0000"/>
                </a:solidFill>
              </a:rPr>
              <a:t> Google runs a ‘black box’ – no transparency to keep the dealer honest.</a:t>
            </a:r>
          </a:p>
          <a:p>
            <a:pPr lvl="1"/>
            <a:r>
              <a:rPr lang="en-US" sz="2300" dirty="0" smtClean="0"/>
              <a:t>Google excludes competitors from the game who could spot double-dealing</a:t>
            </a:r>
          </a:p>
          <a:p>
            <a:pPr lvl="1"/>
            <a:r>
              <a:rPr lang="en-US" sz="2300" dirty="0" smtClean="0"/>
              <a:t>Google alone keeps score and counts clicks with no one watching</a:t>
            </a:r>
          </a:p>
          <a:p>
            <a:pPr lvl="1"/>
            <a:r>
              <a:rPr lang="en-US" sz="2300" dirty="0" smtClean="0"/>
              <a:t>Google alone decides the worth of each click type with no one watching</a:t>
            </a:r>
            <a:endParaRPr lang="en-US" dirty="0"/>
          </a:p>
        </p:txBody>
      </p:sp>
      <p:sp>
        <p:nvSpPr>
          <p:cNvPr id="7" name="Slide Number Placeholder 6"/>
          <p:cNvSpPr>
            <a:spLocks noGrp="1"/>
          </p:cNvSpPr>
          <p:nvPr>
            <p:ph type="sldNum" sz="quarter" idx="12"/>
          </p:nvPr>
        </p:nvSpPr>
        <p:spPr/>
        <p:txBody>
          <a:bodyPr/>
          <a:lstStyle/>
          <a:p>
            <a:fld id="{AD8F4E82-029B-4E53-9A54-B15A858753E1}" type="slidenum">
              <a:rPr lang="en-US" smtClean="0"/>
              <a:pPr/>
              <a:t>4</a:t>
            </a:fld>
            <a:endParaRPr lang="en-US"/>
          </a:p>
        </p:txBody>
      </p:sp>
      <p:sp>
        <p:nvSpPr>
          <p:cNvPr id="9" name="Footer Placeholder 8"/>
          <p:cNvSpPr>
            <a:spLocks noGrp="1"/>
          </p:cNvSpPr>
          <p:nvPr>
            <p:ph type="ftr" sz="quarter" idx="11"/>
          </p:nvPr>
        </p:nvSpPr>
        <p:spPr/>
        <p:txBody>
          <a:bodyPr/>
          <a:lstStyle/>
          <a:p>
            <a:r>
              <a:rPr lang="en-US" smtClean="0"/>
              <a:t>Scott Cleland -- Precursor LLC</a:t>
            </a:r>
            <a:endParaRPr lang="en-US"/>
          </a:p>
        </p:txBody>
      </p:sp>
      <p:sp>
        <p:nvSpPr>
          <p:cNvPr id="10" name="Date Placeholder 9"/>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a:xfrm>
            <a:off x="76200" y="76200"/>
            <a:ext cx="8991600" cy="1143000"/>
          </a:xfrm>
        </p:spPr>
        <p:txBody>
          <a:bodyPr>
            <a:normAutofit fontScale="90000"/>
          </a:bodyPr>
          <a:lstStyle/>
          <a:p>
            <a:r>
              <a:rPr lang="en-US" sz="3100" b="1" dirty="0" smtClean="0">
                <a:solidFill>
                  <a:srgbClr val="FF0000"/>
                </a:solidFill>
              </a:rPr>
              <a:t>3. Why Competition Is Not “</a:t>
            </a:r>
            <a:r>
              <a:rPr lang="en-US" sz="3100" b="1" i="1" dirty="0" smtClean="0">
                <a:solidFill>
                  <a:srgbClr val="FF0000"/>
                </a:solidFill>
              </a:rPr>
              <a:t>One Click Away</a:t>
            </a:r>
            <a:r>
              <a:rPr lang="en-US" sz="3100" b="1" dirty="0" smtClean="0">
                <a:solidFill>
                  <a:srgbClr val="FF0000"/>
                </a:solidFill>
              </a:rPr>
              <a:t>” </a:t>
            </a:r>
            <a:r>
              <a:rPr lang="en-US" sz="2700" dirty="0"/>
              <a:t/>
            </a:r>
            <a:br>
              <a:rPr lang="en-US" sz="2700" dirty="0"/>
            </a:br>
            <a:r>
              <a:rPr lang="en-US" sz="2200" dirty="0"/>
              <a:t>Advertisers </a:t>
            </a:r>
            <a:r>
              <a:rPr lang="en-US" sz="2200" u="sng" dirty="0"/>
              <a:t>not</a:t>
            </a:r>
            <a:r>
              <a:rPr lang="en-US" sz="2200" dirty="0"/>
              <a:t> Consumers Pay for Internet </a:t>
            </a:r>
            <a:r>
              <a:rPr lang="en-US" sz="2200" dirty="0" smtClean="0"/>
              <a:t>Content </a:t>
            </a:r>
            <a:br>
              <a:rPr lang="en-US" sz="2200" dirty="0" smtClean="0"/>
            </a:br>
            <a:r>
              <a:rPr lang="en-US" sz="2200" dirty="0" smtClean="0"/>
              <a:t> Consumers </a:t>
            </a:r>
            <a:r>
              <a:rPr lang="en-US" sz="2200" i="1" dirty="0" smtClean="0"/>
              <a:t>are the </a:t>
            </a:r>
            <a:r>
              <a:rPr lang="en-US" sz="2200" i="1" u="sng" dirty="0" smtClean="0"/>
              <a:t>Product</a:t>
            </a:r>
            <a:r>
              <a:rPr lang="en-US" sz="2200" i="1" dirty="0" smtClean="0"/>
              <a:t> </a:t>
            </a:r>
            <a:r>
              <a:rPr lang="en-US" sz="2200" dirty="0" smtClean="0"/>
              <a:t>Advertisers &amp; Publishers Essentially ‘Buy’ from Google</a:t>
            </a:r>
            <a:br>
              <a:rPr lang="en-US" sz="2200" dirty="0" smtClean="0"/>
            </a:br>
            <a:r>
              <a:rPr lang="en-US" sz="2200" dirty="0" smtClean="0"/>
              <a:t>So Competition is Not “One Click Away” for </a:t>
            </a:r>
            <a:r>
              <a:rPr lang="en-US" sz="2200" u="sng" dirty="0" smtClean="0"/>
              <a:t>Real Customers</a:t>
            </a:r>
            <a:r>
              <a:rPr lang="en-US" sz="2200" dirty="0" smtClean="0"/>
              <a:t>: Advertisers/Publishers  </a:t>
            </a:r>
            <a:endParaRPr lang="en-US" sz="2800" dirty="0"/>
          </a:p>
        </p:txBody>
      </p:sp>
      <p:sp>
        <p:nvSpPr>
          <p:cNvPr id="21511" name="Text Box 7"/>
          <p:cNvSpPr txBox="1">
            <a:spLocks noChangeArrowheads="1"/>
          </p:cNvSpPr>
          <p:nvPr/>
        </p:nvSpPr>
        <p:spPr bwMode="auto">
          <a:xfrm>
            <a:off x="152400" y="2990433"/>
            <a:ext cx="1752600" cy="3170099"/>
          </a:xfrm>
          <a:prstGeom prst="rect">
            <a:avLst/>
          </a:prstGeom>
          <a:noFill/>
          <a:ln w="9525">
            <a:noFill/>
            <a:miter lim="800000"/>
            <a:headEnd/>
            <a:tailEnd/>
          </a:ln>
          <a:effectLst/>
        </p:spPr>
        <p:txBody>
          <a:bodyPr>
            <a:spAutoFit/>
          </a:bodyPr>
          <a:lstStyle/>
          <a:p>
            <a:pPr algn="ctr">
              <a:spcBef>
                <a:spcPct val="50000"/>
              </a:spcBef>
            </a:pPr>
            <a:r>
              <a:rPr lang="en-US" sz="2000" b="1" dirty="0" smtClean="0">
                <a:solidFill>
                  <a:srgbClr val="008000"/>
                </a:solidFill>
              </a:rPr>
              <a:t>Largely</a:t>
            </a:r>
          </a:p>
          <a:p>
            <a:pPr algn="ctr">
              <a:spcBef>
                <a:spcPct val="50000"/>
              </a:spcBef>
            </a:pPr>
            <a:r>
              <a:rPr lang="en-US" sz="2000" b="1" dirty="0" smtClean="0">
                <a:solidFill>
                  <a:srgbClr val="008000"/>
                </a:solidFill>
              </a:rPr>
              <a:t> Free</a:t>
            </a:r>
            <a:endParaRPr lang="en-US" sz="2000" b="1" dirty="0">
              <a:solidFill>
                <a:srgbClr val="008000"/>
              </a:solidFill>
            </a:endParaRPr>
          </a:p>
          <a:p>
            <a:pPr algn="ctr">
              <a:spcBef>
                <a:spcPct val="50000"/>
              </a:spcBef>
            </a:pPr>
            <a:r>
              <a:rPr lang="en-US" sz="2000" b="1" dirty="0">
                <a:solidFill>
                  <a:srgbClr val="008000"/>
                </a:solidFill>
              </a:rPr>
              <a:t>Access </a:t>
            </a:r>
            <a:endParaRPr lang="en-US" sz="1600" dirty="0">
              <a:solidFill>
                <a:srgbClr val="008000"/>
              </a:solidFill>
            </a:endParaRPr>
          </a:p>
          <a:p>
            <a:pPr algn="ctr">
              <a:spcBef>
                <a:spcPct val="50000"/>
              </a:spcBef>
            </a:pPr>
            <a:r>
              <a:rPr lang="en-US" sz="1600" dirty="0">
                <a:solidFill>
                  <a:srgbClr val="008000"/>
                </a:solidFill>
              </a:rPr>
              <a:t>to reach </a:t>
            </a:r>
          </a:p>
          <a:p>
            <a:pPr algn="ctr">
              <a:spcBef>
                <a:spcPct val="50000"/>
              </a:spcBef>
            </a:pPr>
            <a:r>
              <a:rPr lang="en-US" sz="1600" dirty="0">
                <a:solidFill>
                  <a:srgbClr val="008000"/>
                </a:solidFill>
              </a:rPr>
              <a:t>any content </a:t>
            </a:r>
          </a:p>
          <a:p>
            <a:pPr algn="ctr">
              <a:spcBef>
                <a:spcPct val="50000"/>
              </a:spcBef>
            </a:pPr>
            <a:r>
              <a:rPr lang="en-US" sz="1600" dirty="0">
                <a:solidFill>
                  <a:srgbClr val="008000"/>
                </a:solidFill>
              </a:rPr>
              <a:t>of choice</a:t>
            </a:r>
          </a:p>
          <a:p>
            <a:pPr algn="ctr">
              <a:spcBef>
                <a:spcPct val="50000"/>
              </a:spcBef>
            </a:pPr>
            <a:endParaRPr lang="en-US" sz="1600" dirty="0">
              <a:solidFill>
                <a:srgbClr val="008000"/>
              </a:solidFill>
            </a:endParaRPr>
          </a:p>
          <a:p>
            <a:pPr algn="ctr">
              <a:spcBef>
                <a:spcPct val="50000"/>
              </a:spcBef>
            </a:pPr>
            <a:endParaRPr lang="en-US" sz="1600" dirty="0">
              <a:solidFill>
                <a:srgbClr val="008000"/>
              </a:solidFill>
            </a:endParaRPr>
          </a:p>
        </p:txBody>
      </p:sp>
      <p:sp>
        <p:nvSpPr>
          <p:cNvPr id="21514" name="Oval 10"/>
          <p:cNvSpPr>
            <a:spLocks noChangeArrowheads="1"/>
          </p:cNvSpPr>
          <p:nvPr/>
        </p:nvSpPr>
        <p:spPr bwMode="auto">
          <a:xfrm>
            <a:off x="2590800" y="1524000"/>
            <a:ext cx="1676400" cy="4800600"/>
          </a:xfrm>
          <a:prstGeom prst="ellipse">
            <a:avLst/>
          </a:prstGeom>
          <a:solidFill>
            <a:schemeClr val="accent1"/>
          </a:solidFill>
          <a:ln w="9525">
            <a:solidFill>
              <a:schemeClr val="tx1"/>
            </a:solidFill>
            <a:round/>
            <a:headEnd/>
            <a:tailEnd/>
          </a:ln>
          <a:effectLst/>
        </p:spPr>
        <p:txBody>
          <a:bodyPr wrap="none" anchor="ctr"/>
          <a:lstStyle/>
          <a:p>
            <a:pPr algn="ctr"/>
            <a:endParaRPr lang="en-US"/>
          </a:p>
          <a:p>
            <a:pPr algn="ctr"/>
            <a:r>
              <a:rPr lang="en-US" sz="2400" b="1"/>
              <a:t>Internet</a:t>
            </a:r>
          </a:p>
          <a:p>
            <a:pPr algn="ctr"/>
            <a:endParaRPr lang="en-US" sz="2400" b="1"/>
          </a:p>
          <a:p>
            <a:pPr algn="ctr"/>
            <a:r>
              <a:rPr lang="en-US" sz="2400" b="1"/>
              <a:t>Cloud of </a:t>
            </a:r>
          </a:p>
          <a:p>
            <a:pPr algn="ctr"/>
            <a:r>
              <a:rPr lang="en-US" sz="2400" b="1"/>
              <a:t>Content</a:t>
            </a:r>
          </a:p>
          <a:p>
            <a:pPr algn="ctr"/>
            <a:endParaRPr lang="en-US" sz="2400" b="1"/>
          </a:p>
          <a:p>
            <a:pPr algn="ctr"/>
            <a:r>
              <a:rPr lang="en-US" sz="1600" i="1"/>
              <a:t>GLOBAL</a:t>
            </a:r>
          </a:p>
          <a:p>
            <a:pPr algn="ctr"/>
            <a:r>
              <a:rPr lang="en-US" sz="1600" i="1"/>
              <a:t>Scale &amp; Scope </a:t>
            </a:r>
          </a:p>
          <a:p>
            <a:pPr algn="ctr"/>
            <a:r>
              <a:rPr lang="en-US" sz="1600" i="1"/>
              <a:t>Efficiencies</a:t>
            </a:r>
          </a:p>
          <a:p>
            <a:pPr algn="ctr"/>
            <a:endParaRPr lang="en-US" sz="1600" i="1"/>
          </a:p>
          <a:p>
            <a:pPr algn="ctr"/>
            <a:r>
              <a:rPr lang="en-US" sz="1600" i="1"/>
              <a:t>Minimal </a:t>
            </a:r>
          </a:p>
          <a:p>
            <a:pPr algn="ctr"/>
            <a:r>
              <a:rPr lang="en-US" sz="1600" i="1"/>
              <a:t>Transactional</a:t>
            </a:r>
          </a:p>
          <a:p>
            <a:pPr algn="ctr"/>
            <a:r>
              <a:rPr lang="en-US" sz="1600" i="1"/>
              <a:t>Friction </a:t>
            </a:r>
          </a:p>
          <a:p>
            <a:pPr algn="ctr"/>
            <a:r>
              <a:rPr lang="en-US" sz="1600" i="1"/>
              <a:t>Costs</a:t>
            </a:r>
          </a:p>
        </p:txBody>
      </p:sp>
      <p:sp>
        <p:nvSpPr>
          <p:cNvPr id="21519" name="Text Box 15"/>
          <p:cNvSpPr txBox="1">
            <a:spLocks noChangeArrowheads="1"/>
          </p:cNvSpPr>
          <p:nvPr/>
        </p:nvSpPr>
        <p:spPr bwMode="auto">
          <a:xfrm>
            <a:off x="3962400" y="1371600"/>
            <a:ext cx="4267200" cy="1477328"/>
          </a:xfrm>
          <a:prstGeom prst="rect">
            <a:avLst/>
          </a:prstGeom>
          <a:noFill/>
          <a:ln w="9525">
            <a:noFill/>
            <a:miter lim="800000"/>
            <a:headEnd/>
            <a:tailEnd/>
          </a:ln>
          <a:effectLst/>
        </p:spPr>
        <p:txBody>
          <a:bodyPr wrap="square">
            <a:spAutoFit/>
          </a:bodyPr>
          <a:lstStyle/>
          <a:p>
            <a:pPr algn="ctr"/>
            <a:r>
              <a:rPr lang="en-US" b="1" dirty="0" smtClean="0">
                <a:solidFill>
                  <a:srgbClr val="FF0000"/>
                </a:solidFill>
              </a:rPr>
              <a:t>… But, Advertiser/Publisher </a:t>
            </a:r>
            <a:r>
              <a:rPr lang="en-US" b="1" u="sng" dirty="0" smtClean="0">
                <a:solidFill>
                  <a:srgbClr val="FF0000"/>
                </a:solidFill>
              </a:rPr>
              <a:t>Customers</a:t>
            </a:r>
            <a:endParaRPr lang="en-US" b="1" u="sng" dirty="0">
              <a:solidFill>
                <a:srgbClr val="FF0000"/>
              </a:solidFill>
            </a:endParaRPr>
          </a:p>
          <a:p>
            <a:pPr algn="ctr"/>
            <a:r>
              <a:rPr lang="en-US" b="1" dirty="0" smtClean="0">
                <a:solidFill>
                  <a:srgbClr val="FF0000"/>
                </a:solidFill>
              </a:rPr>
              <a:t>Face Googleopoly &amp; </a:t>
            </a:r>
            <a:r>
              <a:rPr lang="en-US" b="1" u="sng" dirty="0" smtClean="0">
                <a:solidFill>
                  <a:srgbClr val="FF0000"/>
                </a:solidFill>
              </a:rPr>
              <a:t>HAVE LITTLE CHOICE </a:t>
            </a:r>
          </a:p>
          <a:p>
            <a:pPr algn="ctr"/>
            <a:r>
              <a:rPr lang="en-US" b="1" dirty="0" smtClean="0">
                <a:solidFill>
                  <a:srgbClr val="FF0000"/>
                </a:solidFill>
              </a:rPr>
              <a:t>To Reach Most Users, Thus </a:t>
            </a:r>
          </a:p>
          <a:p>
            <a:pPr algn="ctr"/>
            <a:r>
              <a:rPr lang="en-US" b="1" dirty="0" smtClean="0">
                <a:solidFill>
                  <a:srgbClr val="FF0000"/>
                </a:solidFill>
              </a:rPr>
              <a:t>“Competition is NOT a Click Away”</a:t>
            </a:r>
          </a:p>
          <a:p>
            <a:pPr algn="ctr"/>
            <a:r>
              <a:rPr lang="en-US" b="1" dirty="0" smtClean="0">
                <a:solidFill>
                  <a:srgbClr val="FF0000"/>
                </a:solidFill>
              </a:rPr>
              <a:t> for the </a:t>
            </a:r>
            <a:r>
              <a:rPr lang="en-US" b="1" u="sng" dirty="0" smtClean="0">
                <a:solidFill>
                  <a:srgbClr val="FF0000"/>
                </a:solidFill>
              </a:rPr>
              <a:t>Real Paying Customers</a:t>
            </a:r>
            <a:endParaRPr lang="en-US" b="1" u="sng" dirty="0">
              <a:solidFill>
                <a:srgbClr val="FF0000"/>
              </a:solidFill>
            </a:endParaRPr>
          </a:p>
        </p:txBody>
      </p:sp>
      <p:sp>
        <p:nvSpPr>
          <p:cNvPr id="21520" name="Text Box 16"/>
          <p:cNvSpPr txBox="1">
            <a:spLocks noChangeArrowheads="1"/>
          </p:cNvSpPr>
          <p:nvPr/>
        </p:nvSpPr>
        <p:spPr bwMode="auto">
          <a:xfrm>
            <a:off x="589856" y="1498937"/>
            <a:ext cx="2001638" cy="923330"/>
          </a:xfrm>
          <a:prstGeom prst="rect">
            <a:avLst/>
          </a:prstGeom>
          <a:noFill/>
          <a:ln w="9525">
            <a:noFill/>
            <a:miter lim="800000"/>
            <a:headEnd/>
            <a:tailEnd/>
          </a:ln>
          <a:effectLst/>
        </p:spPr>
        <p:txBody>
          <a:bodyPr wrap="none">
            <a:spAutoFit/>
          </a:bodyPr>
          <a:lstStyle/>
          <a:p>
            <a:pPr algn="ctr"/>
            <a:r>
              <a:rPr lang="en-US" b="1" dirty="0">
                <a:solidFill>
                  <a:srgbClr val="008000"/>
                </a:solidFill>
              </a:rPr>
              <a:t>Consumer </a:t>
            </a:r>
            <a:endParaRPr lang="en-US" b="1" dirty="0" smtClean="0">
              <a:solidFill>
                <a:srgbClr val="008000"/>
              </a:solidFill>
            </a:endParaRPr>
          </a:p>
          <a:p>
            <a:pPr algn="ctr"/>
            <a:r>
              <a:rPr lang="en-US" b="1" dirty="0" smtClean="0">
                <a:solidFill>
                  <a:srgbClr val="008000"/>
                </a:solidFill>
              </a:rPr>
              <a:t>Info Choice may be</a:t>
            </a:r>
            <a:endParaRPr lang="en-US" b="1" dirty="0">
              <a:solidFill>
                <a:srgbClr val="008000"/>
              </a:solidFill>
            </a:endParaRPr>
          </a:p>
          <a:p>
            <a:pPr algn="ctr"/>
            <a:r>
              <a:rPr lang="en-US" b="1" dirty="0" smtClean="0">
                <a:solidFill>
                  <a:srgbClr val="008000"/>
                </a:solidFill>
              </a:rPr>
              <a:t>“one click away…”</a:t>
            </a:r>
            <a:endParaRPr lang="en-US" sz="1400" b="1" dirty="0">
              <a:solidFill>
                <a:srgbClr val="008000"/>
              </a:solidFill>
            </a:endParaRPr>
          </a:p>
        </p:txBody>
      </p:sp>
      <p:sp>
        <p:nvSpPr>
          <p:cNvPr id="21521" name="Text Box 17"/>
          <p:cNvSpPr txBox="1">
            <a:spLocks noChangeArrowheads="1"/>
          </p:cNvSpPr>
          <p:nvPr/>
        </p:nvSpPr>
        <p:spPr bwMode="auto">
          <a:xfrm>
            <a:off x="7620000" y="2667000"/>
            <a:ext cx="1447800" cy="3354765"/>
          </a:xfrm>
          <a:prstGeom prst="rect">
            <a:avLst/>
          </a:prstGeom>
          <a:noFill/>
          <a:ln w="9525">
            <a:noFill/>
            <a:miter lim="800000"/>
            <a:headEnd/>
            <a:tailEnd/>
          </a:ln>
          <a:effectLst/>
        </p:spPr>
        <p:txBody>
          <a:bodyPr wrap="square">
            <a:spAutoFit/>
          </a:bodyPr>
          <a:lstStyle/>
          <a:p>
            <a:pPr algn="ctr">
              <a:spcBef>
                <a:spcPct val="50000"/>
              </a:spcBef>
            </a:pPr>
            <a:r>
              <a:rPr lang="en-US" sz="2000" b="1" dirty="0" smtClean="0">
                <a:solidFill>
                  <a:srgbClr val="FF0000"/>
                </a:solidFill>
              </a:rPr>
              <a:t>Little </a:t>
            </a:r>
          </a:p>
          <a:p>
            <a:pPr algn="ctr">
              <a:spcBef>
                <a:spcPct val="50000"/>
              </a:spcBef>
            </a:pPr>
            <a:r>
              <a:rPr lang="en-US" sz="2000" b="1" u="sng" dirty="0" smtClean="0">
                <a:solidFill>
                  <a:srgbClr val="FF0000"/>
                </a:solidFill>
              </a:rPr>
              <a:t>Real </a:t>
            </a:r>
          </a:p>
          <a:p>
            <a:pPr algn="ctr">
              <a:spcBef>
                <a:spcPct val="50000"/>
              </a:spcBef>
            </a:pPr>
            <a:r>
              <a:rPr lang="en-US" sz="2000" b="1" u="sng" dirty="0" smtClean="0">
                <a:solidFill>
                  <a:srgbClr val="FF0000"/>
                </a:solidFill>
              </a:rPr>
              <a:t>Business</a:t>
            </a:r>
          </a:p>
          <a:p>
            <a:pPr algn="ctr">
              <a:spcBef>
                <a:spcPct val="50000"/>
              </a:spcBef>
            </a:pPr>
            <a:r>
              <a:rPr lang="en-US" sz="2000" b="1" u="sng" dirty="0" smtClean="0">
                <a:solidFill>
                  <a:srgbClr val="FF0000"/>
                </a:solidFill>
              </a:rPr>
              <a:t>Choice</a:t>
            </a:r>
            <a:r>
              <a:rPr lang="en-US" sz="2000" b="1" dirty="0" smtClean="0">
                <a:solidFill>
                  <a:srgbClr val="FF0000"/>
                </a:solidFill>
              </a:rPr>
              <a:t> </a:t>
            </a:r>
          </a:p>
          <a:p>
            <a:pPr algn="ctr">
              <a:spcBef>
                <a:spcPct val="50000"/>
              </a:spcBef>
            </a:pPr>
            <a:r>
              <a:rPr lang="en-US" sz="1600" dirty="0" smtClean="0">
                <a:solidFill>
                  <a:srgbClr val="FF0000"/>
                </a:solidFill>
              </a:rPr>
              <a:t>to </a:t>
            </a:r>
            <a:r>
              <a:rPr lang="en-US" sz="1600" dirty="0">
                <a:solidFill>
                  <a:srgbClr val="FF0000"/>
                </a:solidFill>
              </a:rPr>
              <a:t>reach</a:t>
            </a:r>
          </a:p>
          <a:p>
            <a:pPr algn="ctr">
              <a:spcBef>
                <a:spcPct val="50000"/>
              </a:spcBef>
            </a:pPr>
            <a:r>
              <a:rPr lang="en-US" sz="1600" dirty="0">
                <a:solidFill>
                  <a:srgbClr val="FF0000"/>
                </a:solidFill>
              </a:rPr>
              <a:t>the desired</a:t>
            </a:r>
          </a:p>
          <a:p>
            <a:pPr algn="ctr">
              <a:spcBef>
                <a:spcPct val="50000"/>
              </a:spcBef>
            </a:pPr>
            <a:r>
              <a:rPr lang="en-US" sz="1600" dirty="0">
                <a:solidFill>
                  <a:srgbClr val="FF0000"/>
                </a:solidFill>
              </a:rPr>
              <a:t>users </a:t>
            </a:r>
          </a:p>
          <a:p>
            <a:pPr algn="ctr">
              <a:spcBef>
                <a:spcPct val="50000"/>
              </a:spcBef>
            </a:pPr>
            <a:endParaRPr lang="en-US" sz="2000" dirty="0">
              <a:solidFill>
                <a:srgbClr val="FF0000"/>
              </a:solidFill>
            </a:endParaRPr>
          </a:p>
        </p:txBody>
      </p:sp>
      <p:sp>
        <p:nvSpPr>
          <p:cNvPr id="21523" name="Rectangle 19"/>
          <p:cNvSpPr>
            <a:spLocks noChangeArrowheads="1"/>
          </p:cNvSpPr>
          <p:nvPr/>
        </p:nvSpPr>
        <p:spPr bwMode="auto">
          <a:xfrm>
            <a:off x="4267200" y="3581400"/>
            <a:ext cx="2819400" cy="381000"/>
          </a:xfrm>
          <a:prstGeom prst="rect">
            <a:avLst/>
          </a:prstGeom>
          <a:solidFill>
            <a:srgbClr val="FF0000"/>
          </a:solidFill>
          <a:ln w="9525">
            <a:solidFill>
              <a:schemeClr val="tx1"/>
            </a:solidFill>
            <a:miter lim="800000"/>
            <a:headEnd/>
            <a:tailEnd/>
          </a:ln>
          <a:effectLst/>
        </p:spPr>
        <p:txBody>
          <a:bodyPr wrap="none" anchor="ctr"/>
          <a:lstStyle/>
          <a:p>
            <a:pPr algn="ctr"/>
            <a:r>
              <a:rPr lang="en-US" sz="2000" b="1" dirty="0" smtClean="0">
                <a:solidFill>
                  <a:schemeClr val="bg1"/>
                </a:solidFill>
              </a:rPr>
              <a:t>Googleopoly Bottleneck</a:t>
            </a:r>
            <a:r>
              <a:rPr lang="en-US" sz="1600" dirty="0">
                <a:solidFill>
                  <a:schemeClr val="bg1"/>
                </a:solidFill>
              </a:rPr>
              <a:t>*</a:t>
            </a:r>
          </a:p>
        </p:txBody>
      </p:sp>
      <p:sp>
        <p:nvSpPr>
          <p:cNvPr id="21535" name="Line 31"/>
          <p:cNvSpPr>
            <a:spLocks noChangeShapeType="1"/>
          </p:cNvSpPr>
          <p:nvPr/>
        </p:nvSpPr>
        <p:spPr bwMode="auto">
          <a:xfrm>
            <a:off x="1752600" y="27432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36" name="Line 32"/>
          <p:cNvSpPr>
            <a:spLocks noChangeShapeType="1"/>
          </p:cNvSpPr>
          <p:nvPr/>
        </p:nvSpPr>
        <p:spPr bwMode="auto">
          <a:xfrm>
            <a:off x="1752600" y="28956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37" name="Line 33"/>
          <p:cNvSpPr>
            <a:spLocks noChangeShapeType="1"/>
          </p:cNvSpPr>
          <p:nvPr/>
        </p:nvSpPr>
        <p:spPr bwMode="auto">
          <a:xfrm>
            <a:off x="1752600" y="30480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38" name="Line 34"/>
          <p:cNvSpPr>
            <a:spLocks noChangeShapeType="1"/>
          </p:cNvSpPr>
          <p:nvPr/>
        </p:nvSpPr>
        <p:spPr bwMode="auto">
          <a:xfrm>
            <a:off x="1752600" y="32004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39" name="Line 35"/>
          <p:cNvSpPr>
            <a:spLocks noChangeShapeType="1"/>
          </p:cNvSpPr>
          <p:nvPr/>
        </p:nvSpPr>
        <p:spPr bwMode="auto">
          <a:xfrm>
            <a:off x="1752600" y="33528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0" name="Line 36"/>
          <p:cNvSpPr>
            <a:spLocks noChangeShapeType="1"/>
          </p:cNvSpPr>
          <p:nvPr/>
        </p:nvSpPr>
        <p:spPr bwMode="auto">
          <a:xfrm>
            <a:off x="1752600" y="35052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1" name="Line 37"/>
          <p:cNvSpPr>
            <a:spLocks noChangeShapeType="1"/>
          </p:cNvSpPr>
          <p:nvPr/>
        </p:nvSpPr>
        <p:spPr bwMode="auto">
          <a:xfrm>
            <a:off x="1752600" y="36576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2" name="Line 38"/>
          <p:cNvSpPr>
            <a:spLocks noChangeShapeType="1"/>
          </p:cNvSpPr>
          <p:nvPr/>
        </p:nvSpPr>
        <p:spPr bwMode="auto">
          <a:xfrm>
            <a:off x="1752600" y="38100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3" name="Line 39"/>
          <p:cNvSpPr>
            <a:spLocks noChangeShapeType="1"/>
          </p:cNvSpPr>
          <p:nvPr/>
        </p:nvSpPr>
        <p:spPr bwMode="auto">
          <a:xfrm>
            <a:off x="1752600" y="39624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4" name="Line 40"/>
          <p:cNvSpPr>
            <a:spLocks noChangeShapeType="1"/>
          </p:cNvSpPr>
          <p:nvPr/>
        </p:nvSpPr>
        <p:spPr bwMode="auto">
          <a:xfrm>
            <a:off x="1752600" y="41148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5" name="Line 41"/>
          <p:cNvSpPr>
            <a:spLocks noChangeShapeType="1"/>
          </p:cNvSpPr>
          <p:nvPr/>
        </p:nvSpPr>
        <p:spPr bwMode="auto">
          <a:xfrm>
            <a:off x="1752600" y="42672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6" name="Line 42"/>
          <p:cNvSpPr>
            <a:spLocks noChangeShapeType="1"/>
          </p:cNvSpPr>
          <p:nvPr/>
        </p:nvSpPr>
        <p:spPr bwMode="auto">
          <a:xfrm>
            <a:off x="1752600" y="44196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7" name="Line 43"/>
          <p:cNvSpPr>
            <a:spLocks noChangeShapeType="1"/>
          </p:cNvSpPr>
          <p:nvPr/>
        </p:nvSpPr>
        <p:spPr bwMode="auto">
          <a:xfrm>
            <a:off x="1752600" y="45720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8" name="Line 44"/>
          <p:cNvSpPr>
            <a:spLocks noChangeShapeType="1"/>
          </p:cNvSpPr>
          <p:nvPr/>
        </p:nvSpPr>
        <p:spPr bwMode="auto">
          <a:xfrm>
            <a:off x="1752600" y="47244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49" name="Line 45"/>
          <p:cNvSpPr>
            <a:spLocks noChangeShapeType="1"/>
          </p:cNvSpPr>
          <p:nvPr/>
        </p:nvSpPr>
        <p:spPr bwMode="auto">
          <a:xfrm>
            <a:off x="1752600" y="48768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0" name="Line 46"/>
          <p:cNvSpPr>
            <a:spLocks noChangeShapeType="1"/>
          </p:cNvSpPr>
          <p:nvPr/>
        </p:nvSpPr>
        <p:spPr bwMode="auto">
          <a:xfrm>
            <a:off x="1752600" y="50292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1" name="Line 47"/>
          <p:cNvSpPr>
            <a:spLocks noChangeShapeType="1"/>
          </p:cNvSpPr>
          <p:nvPr/>
        </p:nvSpPr>
        <p:spPr bwMode="auto">
          <a:xfrm>
            <a:off x="1752600" y="51816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2" name="Line 48"/>
          <p:cNvSpPr>
            <a:spLocks noChangeShapeType="1"/>
          </p:cNvSpPr>
          <p:nvPr/>
        </p:nvSpPr>
        <p:spPr bwMode="auto">
          <a:xfrm>
            <a:off x="1752600" y="53340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3" name="Line 49"/>
          <p:cNvSpPr>
            <a:spLocks noChangeShapeType="1"/>
          </p:cNvSpPr>
          <p:nvPr/>
        </p:nvSpPr>
        <p:spPr bwMode="auto">
          <a:xfrm>
            <a:off x="1752600" y="54864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4" name="Line 50"/>
          <p:cNvSpPr>
            <a:spLocks noChangeShapeType="1"/>
          </p:cNvSpPr>
          <p:nvPr/>
        </p:nvSpPr>
        <p:spPr bwMode="auto">
          <a:xfrm>
            <a:off x="1752600" y="56388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55" name="Line 51"/>
          <p:cNvSpPr>
            <a:spLocks noChangeShapeType="1"/>
          </p:cNvSpPr>
          <p:nvPr/>
        </p:nvSpPr>
        <p:spPr bwMode="auto">
          <a:xfrm>
            <a:off x="1752600" y="5791200"/>
            <a:ext cx="762000" cy="0"/>
          </a:xfrm>
          <a:prstGeom prst="line">
            <a:avLst/>
          </a:prstGeom>
          <a:noFill/>
          <a:ln w="19050">
            <a:solidFill>
              <a:srgbClr val="008000"/>
            </a:solidFill>
            <a:round/>
            <a:headEnd/>
            <a:tailEnd type="triangle" w="med" len="med"/>
          </a:ln>
          <a:effectLst/>
        </p:spPr>
        <p:txBody>
          <a:bodyPr/>
          <a:lstStyle/>
          <a:p>
            <a:endParaRPr lang="en-US"/>
          </a:p>
        </p:txBody>
      </p:sp>
      <p:sp>
        <p:nvSpPr>
          <p:cNvPr id="21564" name="AutoShape 60"/>
          <p:cNvSpPr>
            <a:spLocks noChangeArrowheads="1"/>
          </p:cNvSpPr>
          <p:nvPr/>
        </p:nvSpPr>
        <p:spPr bwMode="auto">
          <a:xfrm>
            <a:off x="7162800" y="3581400"/>
            <a:ext cx="533400" cy="381000"/>
          </a:xfrm>
          <a:prstGeom prst="leftArrow">
            <a:avLst>
              <a:gd name="adj1" fmla="val 50000"/>
              <a:gd name="adj2" fmla="val 35000"/>
            </a:avLst>
          </a:prstGeom>
          <a:solidFill>
            <a:srgbClr val="FF0000"/>
          </a:solidFill>
          <a:ln w="9525">
            <a:solidFill>
              <a:schemeClr val="tx1"/>
            </a:solidFill>
            <a:miter lim="800000"/>
            <a:headEnd/>
            <a:tailEnd/>
          </a:ln>
          <a:effectLst/>
        </p:spPr>
        <p:txBody>
          <a:bodyPr wrap="none" anchor="ctr"/>
          <a:lstStyle/>
          <a:p>
            <a:endParaRPr lang="en-US"/>
          </a:p>
        </p:txBody>
      </p:sp>
      <p:sp>
        <p:nvSpPr>
          <p:cNvPr id="21568" name="AutoShape 64"/>
          <p:cNvSpPr>
            <a:spLocks noChangeArrowheads="1"/>
          </p:cNvSpPr>
          <p:nvPr/>
        </p:nvSpPr>
        <p:spPr bwMode="auto">
          <a:xfrm rot="2336293">
            <a:off x="7162800" y="4038600"/>
            <a:ext cx="533400" cy="381000"/>
          </a:xfrm>
          <a:prstGeom prst="leftArrow">
            <a:avLst>
              <a:gd name="adj1" fmla="val 50000"/>
              <a:gd name="adj2" fmla="val 35000"/>
            </a:avLst>
          </a:prstGeom>
          <a:solidFill>
            <a:srgbClr val="FF0000"/>
          </a:solidFill>
          <a:ln w="9525">
            <a:solidFill>
              <a:schemeClr val="tx1"/>
            </a:solidFill>
            <a:miter lim="800000"/>
            <a:headEnd/>
            <a:tailEnd/>
          </a:ln>
          <a:effectLst/>
        </p:spPr>
        <p:txBody>
          <a:bodyPr wrap="none" anchor="ctr"/>
          <a:lstStyle/>
          <a:p>
            <a:endParaRPr lang="en-US"/>
          </a:p>
        </p:txBody>
      </p:sp>
      <p:sp>
        <p:nvSpPr>
          <p:cNvPr id="21569" name="AutoShape 65"/>
          <p:cNvSpPr>
            <a:spLocks noChangeArrowheads="1"/>
          </p:cNvSpPr>
          <p:nvPr/>
        </p:nvSpPr>
        <p:spPr bwMode="auto">
          <a:xfrm rot="-3118367">
            <a:off x="7086600" y="3124200"/>
            <a:ext cx="533400" cy="381000"/>
          </a:xfrm>
          <a:prstGeom prst="leftArrow">
            <a:avLst>
              <a:gd name="adj1" fmla="val 50000"/>
              <a:gd name="adj2" fmla="val 35000"/>
            </a:avLst>
          </a:prstGeom>
          <a:solidFill>
            <a:srgbClr val="FF0000"/>
          </a:solidFill>
          <a:ln w="9525">
            <a:solidFill>
              <a:schemeClr val="tx1"/>
            </a:solidFill>
            <a:miter lim="800000"/>
            <a:headEnd/>
            <a:tailEnd/>
          </a:ln>
          <a:effectLst/>
        </p:spPr>
        <p:txBody>
          <a:bodyPr wrap="none" anchor="ctr"/>
          <a:lstStyle/>
          <a:p>
            <a:endParaRPr lang="en-US"/>
          </a:p>
        </p:txBody>
      </p:sp>
      <p:sp>
        <p:nvSpPr>
          <p:cNvPr id="21571" name="Text Box 67"/>
          <p:cNvSpPr txBox="1">
            <a:spLocks noChangeArrowheads="1"/>
          </p:cNvSpPr>
          <p:nvPr/>
        </p:nvSpPr>
        <p:spPr bwMode="auto">
          <a:xfrm>
            <a:off x="4191000" y="4795838"/>
            <a:ext cx="3733800" cy="1569660"/>
          </a:xfrm>
          <a:prstGeom prst="rect">
            <a:avLst/>
          </a:prstGeom>
          <a:noFill/>
          <a:ln w="9525">
            <a:noFill/>
            <a:miter lim="800000"/>
            <a:headEnd/>
            <a:tailEnd/>
          </a:ln>
          <a:effectLst/>
        </p:spPr>
        <p:txBody>
          <a:bodyPr wrap="square">
            <a:spAutoFit/>
          </a:bodyPr>
          <a:lstStyle/>
          <a:p>
            <a:pPr>
              <a:spcBef>
                <a:spcPct val="50000"/>
              </a:spcBef>
            </a:pPr>
            <a:r>
              <a:rPr lang="en-US" sz="1600" b="1" i="1" dirty="0"/>
              <a:t>* Barriers to entry – costly/difficult to aggregate </a:t>
            </a:r>
            <a:r>
              <a:rPr lang="en-US" sz="1600" b="1" i="1" u="sng" dirty="0"/>
              <a:t>global</a:t>
            </a:r>
            <a:r>
              <a:rPr lang="en-US" sz="1600" b="1" i="1" dirty="0"/>
              <a:t> segmented networks of:</a:t>
            </a:r>
          </a:p>
          <a:p>
            <a:pPr lvl="1">
              <a:lnSpc>
                <a:spcPct val="50000"/>
              </a:lnSpc>
              <a:spcBef>
                <a:spcPct val="50000"/>
              </a:spcBef>
              <a:buFontTx/>
              <a:buChar char="•"/>
            </a:pPr>
            <a:r>
              <a:rPr lang="en-US" sz="1600" b="1" i="1" dirty="0"/>
              <a:t>  Viewers</a:t>
            </a:r>
          </a:p>
          <a:p>
            <a:pPr lvl="1">
              <a:lnSpc>
                <a:spcPct val="50000"/>
              </a:lnSpc>
              <a:spcBef>
                <a:spcPct val="50000"/>
              </a:spcBef>
              <a:buFontTx/>
              <a:buChar char="•"/>
            </a:pPr>
            <a:r>
              <a:rPr lang="en-US" sz="1600" b="1" i="1" dirty="0"/>
              <a:t>  Advertisers</a:t>
            </a:r>
          </a:p>
          <a:p>
            <a:pPr lvl="1">
              <a:lnSpc>
                <a:spcPct val="50000"/>
              </a:lnSpc>
              <a:spcBef>
                <a:spcPct val="50000"/>
              </a:spcBef>
              <a:buFontTx/>
              <a:buChar char="•"/>
            </a:pPr>
            <a:r>
              <a:rPr lang="en-US" sz="1600" b="1" i="1" dirty="0"/>
              <a:t>  Websites</a:t>
            </a:r>
          </a:p>
          <a:p>
            <a:pPr>
              <a:lnSpc>
                <a:spcPct val="50000"/>
              </a:lnSpc>
              <a:spcBef>
                <a:spcPct val="50000"/>
              </a:spcBef>
            </a:pPr>
            <a:r>
              <a:rPr lang="en-US" sz="1600" b="1" i="1" dirty="0" smtClean="0"/>
              <a:t>26 “Network </a:t>
            </a:r>
            <a:r>
              <a:rPr lang="en-US" sz="1600" b="1" i="1" dirty="0"/>
              <a:t>effects” reinforce dominance</a:t>
            </a:r>
          </a:p>
        </p:txBody>
      </p:sp>
      <p:sp>
        <p:nvSpPr>
          <p:cNvPr id="21573" name="Line 69"/>
          <p:cNvSpPr>
            <a:spLocks noChangeShapeType="1"/>
          </p:cNvSpPr>
          <p:nvPr/>
        </p:nvSpPr>
        <p:spPr bwMode="auto">
          <a:xfrm flipV="1">
            <a:off x="6096000" y="3962400"/>
            <a:ext cx="1066800" cy="914400"/>
          </a:xfrm>
          <a:prstGeom prst="line">
            <a:avLst/>
          </a:prstGeom>
          <a:noFill/>
          <a:ln w="19050">
            <a:solidFill>
              <a:srgbClr val="FF0000"/>
            </a:solidFill>
            <a:prstDash val="dashDot"/>
            <a:round/>
            <a:headEnd/>
            <a:tailEnd type="triangle" w="med" len="med"/>
          </a:ln>
          <a:effectLst/>
        </p:spPr>
        <p:txBody>
          <a:bodyPr/>
          <a:lstStyle/>
          <a:p>
            <a:endParaRPr lang="en-US"/>
          </a:p>
        </p:txBody>
      </p:sp>
      <p:sp>
        <p:nvSpPr>
          <p:cNvPr id="38" name="TextBox 37"/>
          <p:cNvSpPr txBox="1"/>
          <p:nvPr/>
        </p:nvSpPr>
        <p:spPr>
          <a:xfrm>
            <a:off x="4270651" y="3925669"/>
            <a:ext cx="2423997" cy="646331"/>
          </a:xfrm>
          <a:prstGeom prst="rect">
            <a:avLst/>
          </a:prstGeom>
          <a:noFill/>
        </p:spPr>
        <p:txBody>
          <a:bodyPr wrap="none" rtlCol="0">
            <a:spAutoFit/>
          </a:bodyPr>
          <a:lstStyle/>
          <a:p>
            <a:pPr algn="ctr"/>
            <a:r>
              <a:rPr lang="en-US" b="1" dirty="0" smtClean="0">
                <a:solidFill>
                  <a:srgbClr val="FF0000"/>
                </a:solidFill>
              </a:rPr>
              <a:t>Google largely controls </a:t>
            </a:r>
          </a:p>
          <a:p>
            <a:pPr algn="ctr"/>
            <a:r>
              <a:rPr lang="en-US" b="1" dirty="0" smtClean="0">
                <a:solidFill>
                  <a:srgbClr val="FF0000"/>
                </a:solidFill>
              </a:rPr>
              <a:t>access to consumers</a:t>
            </a:r>
            <a:endParaRPr lang="en-US" b="1" dirty="0">
              <a:solidFill>
                <a:srgbClr val="FF0000"/>
              </a:solidFill>
            </a:endParaRPr>
          </a:p>
        </p:txBody>
      </p:sp>
      <p:sp>
        <p:nvSpPr>
          <p:cNvPr id="39" name="TextBox 38"/>
          <p:cNvSpPr txBox="1"/>
          <p:nvPr/>
        </p:nvSpPr>
        <p:spPr>
          <a:xfrm>
            <a:off x="4038600" y="2971800"/>
            <a:ext cx="3276600" cy="523220"/>
          </a:xfrm>
          <a:prstGeom prst="rect">
            <a:avLst/>
          </a:prstGeom>
          <a:noFill/>
        </p:spPr>
        <p:txBody>
          <a:bodyPr wrap="square" rtlCol="0">
            <a:spAutoFit/>
          </a:bodyPr>
          <a:lstStyle/>
          <a:p>
            <a:pPr algn="ctr"/>
            <a:r>
              <a:rPr lang="en-US" sz="1400" dirty="0" smtClean="0">
                <a:solidFill>
                  <a:srgbClr val="FF0000"/>
                </a:solidFill>
              </a:rPr>
              <a:t>“</a:t>
            </a:r>
            <a:r>
              <a:rPr lang="en-US" sz="1400" i="1" dirty="0" smtClean="0">
                <a:solidFill>
                  <a:srgbClr val="FF0000"/>
                </a:solidFill>
              </a:rPr>
              <a:t>Advertising is the lifeblood of the</a:t>
            </a:r>
          </a:p>
          <a:p>
            <a:pPr algn="ctr"/>
            <a:r>
              <a:rPr lang="en-US" sz="1400" i="1" dirty="0" smtClean="0">
                <a:solidFill>
                  <a:srgbClr val="FF0000"/>
                </a:solidFill>
              </a:rPr>
              <a:t> digital economy.</a:t>
            </a:r>
            <a:r>
              <a:rPr lang="en-US" sz="1400" dirty="0" smtClean="0">
                <a:solidFill>
                  <a:srgbClr val="FF0000"/>
                </a:solidFill>
              </a:rPr>
              <a:t>” Google Blog 3-11-09</a:t>
            </a:r>
            <a:endParaRPr lang="en-US" sz="1400" dirty="0">
              <a:solidFill>
                <a:srgbClr val="FF0000"/>
              </a:solidFill>
            </a:endParaRPr>
          </a:p>
        </p:txBody>
      </p:sp>
      <p:sp>
        <p:nvSpPr>
          <p:cNvPr id="41" name="Slide Number Placeholder 40"/>
          <p:cNvSpPr>
            <a:spLocks noGrp="1"/>
          </p:cNvSpPr>
          <p:nvPr>
            <p:ph type="sldNum" sz="quarter" idx="12"/>
          </p:nvPr>
        </p:nvSpPr>
        <p:spPr/>
        <p:txBody>
          <a:bodyPr/>
          <a:lstStyle/>
          <a:p>
            <a:fld id="{AD8F4E82-029B-4E53-9A54-B15A858753E1}" type="slidenum">
              <a:rPr lang="en-US" smtClean="0"/>
              <a:pPr/>
              <a:t>5</a:t>
            </a:fld>
            <a:endParaRPr lang="en-US"/>
          </a:p>
        </p:txBody>
      </p:sp>
      <p:sp>
        <p:nvSpPr>
          <p:cNvPr id="42" name="Footer Placeholder 41"/>
          <p:cNvSpPr>
            <a:spLocks noGrp="1"/>
          </p:cNvSpPr>
          <p:nvPr>
            <p:ph type="ftr" sz="quarter" idx="11"/>
          </p:nvPr>
        </p:nvSpPr>
        <p:spPr/>
        <p:txBody>
          <a:bodyPr/>
          <a:lstStyle/>
          <a:p>
            <a:r>
              <a:rPr lang="en-US" smtClean="0"/>
              <a:t>Scott Cleland -- Precursor LLC</a:t>
            </a:r>
            <a:endParaRPr lang="en-US"/>
          </a:p>
        </p:txBody>
      </p:sp>
      <p:sp>
        <p:nvSpPr>
          <p:cNvPr id="43" name="Date Placeholder 42"/>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0" y="0"/>
            <a:ext cx="9144000" cy="1524000"/>
          </a:xfrm>
        </p:spPr>
        <p:txBody>
          <a:bodyPr>
            <a:noAutofit/>
          </a:bodyPr>
          <a:lstStyle/>
          <a:p>
            <a:r>
              <a:rPr lang="en-US" sz="2400" b="1" dirty="0" smtClean="0">
                <a:solidFill>
                  <a:srgbClr val="FF0000"/>
                </a:solidFill>
              </a:rPr>
              <a:t>4. FTC Tipped Google to Monopoly by Approving Google-</a:t>
            </a:r>
            <a:r>
              <a:rPr lang="en-US" sz="2400" b="1" dirty="0" err="1" smtClean="0">
                <a:solidFill>
                  <a:srgbClr val="FF0000"/>
                </a:solidFill>
              </a:rPr>
              <a:t>DoubleClick</a:t>
            </a:r>
            <a:r>
              <a:rPr lang="en-US" sz="2400" b="1" dirty="0" smtClean="0">
                <a:solidFill>
                  <a:srgbClr val="FF0000"/>
                </a:solidFill>
              </a:rPr>
              <a:t> </a:t>
            </a:r>
            <a:r>
              <a:rPr lang="en-US" sz="2600" dirty="0">
                <a:solidFill>
                  <a:srgbClr val="FF0000"/>
                </a:solidFill>
              </a:rPr>
              <a:t/>
            </a:r>
            <a:br>
              <a:rPr lang="en-US" sz="2600" dirty="0">
                <a:solidFill>
                  <a:srgbClr val="FF0000"/>
                </a:solidFill>
              </a:rPr>
            </a:br>
            <a:r>
              <a:rPr lang="en-US" sz="2000" dirty="0" smtClean="0"/>
              <a:t>Combined Only 2 Companies with Dominant Shares of Users, Advertisers &amp; Websites</a:t>
            </a:r>
            <a:br>
              <a:rPr lang="en-US" sz="2000" dirty="0" smtClean="0"/>
            </a:br>
            <a:r>
              <a:rPr lang="en-US" sz="1600" dirty="0" smtClean="0"/>
              <a:t>In 2007, FTC Allowed Google to Buy Most All Users, Advertisers, &amp; Websites They Did Not Already Have</a:t>
            </a:r>
            <a:r>
              <a:rPr lang="en-US" sz="1800" dirty="0" smtClean="0"/>
              <a:t/>
            </a:r>
            <a:br>
              <a:rPr lang="en-US" sz="1800" dirty="0" smtClean="0"/>
            </a:br>
            <a:r>
              <a:rPr lang="en-US" sz="2400" dirty="0" smtClean="0">
                <a:solidFill>
                  <a:srgbClr val="FF0000"/>
                </a:solidFill>
              </a:rPr>
              <a:t>90+% of Users + 90+% Advertisers + 90+% of Websites = Googleopoly</a:t>
            </a:r>
            <a:endParaRPr lang="en-US" sz="2000" dirty="0">
              <a:solidFill>
                <a:srgbClr val="FF0000"/>
              </a:solidFill>
            </a:endParaRPr>
          </a:p>
        </p:txBody>
      </p:sp>
      <p:sp>
        <p:nvSpPr>
          <p:cNvPr id="3086" name="AutoShape 14"/>
          <p:cNvSpPr>
            <a:spLocks noChangeArrowheads="1"/>
          </p:cNvSpPr>
          <p:nvPr/>
        </p:nvSpPr>
        <p:spPr bwMode="auto">
          <a:xfrm>
            <a:off x="2971800" y="2060515"/>
            <a:ext cx="2971800" cy="2590800"/>
          </a:xfrm>
          <a:prstGeom prst="triangle">
            <a:avLst>
              <a:gd name="adj" fmla="val 50000"/>
            </a:avLst>
          </a:prstGeom>
          <a:solidFill>
            <a:srgbClr val="FF0000"/>
          </a:solidFill>
          <a:ln w="25400">
            <a:solidFill>
              <a:srgbClr val="FF0000"/>
            </a:solidFill>
            <a:miter lim="800000"/>
            <a:headEnd/>
            <a:tailEnd/>
          </a:ln>
          <a:effectLst/>
        </p:spPr>
        <p:txBody>
          <a:bodyPr wrap="none" anchor="ctr"/>
          <a:lstStyle/>
          <a:p>
            <a:endParaRPr lang="en-US"/>
          </a:p>
        </p:txBody>
      </p:sp>
      <p:sp>
        <p:nvSpPr>
          <p:cNvPr id="3091" name="Text Box 19"/>
          <p:cNvSpPr txBox="1">
            <a:spLocks noChangeArrowheads="1"/>
          </p:cNvSpPr>
          <p:nvPr/>
        </p:nvSpPr>
        <p:spPr bwMode="auto">
          <a:xfrm>
            <a:off x="3176506" y="2514600"/>
            <a:ext cx="2571923" cy="2354491"/>
          </a:xfrm>
          <a:prstGeom prst="rect">
            <a:avLst/>
          </a:prstGeom>
          <a:noFill/>
          <a:ln w="9525">
            <a:noFill/>
            <a:miter lim="800000"/>
            <a:headEnd/>
            <a:tailEnd/>
          </a:ln>
          <a:effectLst/>
        </p:spPr>
        <p:txBody>
          <a:bodyPr wrap="none">
            <a:spAutoFit/>
          </a:bodyPr>
          <a:lstStyle/>
          <a:p>
            <a:pPr algn="ctr"/>
            <a:endParaRPr lang="en-US" sz="1200" b="1" i="1" dirty="0" smtClean="0"/>
          </a:p>
          <a:p>
            <a:pPr algn="ctr"/>
            <a:r>
              <a:rPr lang="en-US" sz="1600" b="1" i="1" dirty="0" smtClean="0"/>
              <a:t>&gt;1 Billion</a:t>
            </a:r>
          </a:p>
          <a:p>
            <a:pPr algn="ctr"/>
            <a:r>
              <a:rPr lang="en-US" sz="1600" b="1" i="1" dirty="0" smtClean="0"/>
              <a:t> Users</a:t>
            </a:r>
            <a:endParaRPr lang="en-US" b="1" i="1" dirty="0" smtClean="0"/>
          </a:p>
          <a:p>
            <a:pPr algn="ctr"/>
            <a:r>
              <a:rPr lang="en-US" sz="2000" b="1" i="1" dirty="0" smtClean="0"/>
              <a:t>Googleopoly</a:t>
            </a:r>
          </a:p>
          <a:p>
            <a:pPr lvl="0" algn="ctr" eaLnBrk="0" fontAlgn="base" hangingPunct="0">
              <a:spcBef>
                <a:spcPct val="0"/>
              </a:spcBef>
              <a:spcAft>
                <a:spcPct val="0"/>
              </a:spcAft>
            </a:pPr>
            <a:r>
              <a:rPr lang="en-US" sz="1400" b="1" dirty="0" smtClean="0">
                <a:latin typeface="Calibri" pitchFamily="34" charset="0"/>
                <a:ea typeface="Calibri" pitchFamily="34" charset="0"/>
                <a:cs typeface="Times New Roman" pitchFamily="18" charset="0"/>
              </a:rPr>
              <a:t>95% of </a:t>
            </a:r>
          </a:p>
          <a:p>
            <a:pPr lvl="0" algn="ctr" eaLnBrk="0" fontAlgn="base" hangingPunct="0">
              <a:spcBef>
                <a:spcPct val="0"/>
              </a:spcBef>
              <a:spcAft>
                <a:spcPct val="0"/>
              </a:spcAft>
            </a:pPr>
            <a:r>
              <a:rPr lang="en-US" sz="1400" b="1" dirty="0" smtClean="0">
                <a:latin typeface="Calibri" pitchFamily="34" charset="0"/>
                <a:ea typeface="Calibri" pitchFamily="34" charset="0"/>
                <a:cs typeface="Times New Roman" pitchFamily="18" charset="0"/>
              </a:rPr>
              <a:t>  European searches </a:t>
            </a:r>
          </a:p>
          <a:p>
            <a:pPr lvl="0" algn="ctr" eaLnBrk="0" fontAlgn="base" hangingPunct="0">
              <a:spcBef>
                <a:spcPct val="0"/>
              </a:spcBef>
              <a:spcAft>
                <a:spcPct val="0"/>
              </a:spcAft>
            </a:pPr>
            <a:r>
              <a:rPr lang="en-US" sz="1000" dirty="0" smtClean="0">
                <a:latin typeface="Calibri" pitchFamily="34" charset="0"/>
                <a:ea typeface="Calibri" pitchFamily="34" charset="0"/>
                <a:cs typeface="Times New Roman" pitchFamily="18" charset="0"/>
                <a:hlinkClick r:id="rId2"/>
              </a:rPr>
              <a:t> </a:t>
            </a:r>
            <a:r>
              <a:rPr lang="en-US" sz="1000" dirty="0" err="1" smtClean="0">
                <a:latin typeface="Calibri" pitchFamily="34" charset="0"/>
                <a:ea typeface="Calibri" pitchFamily="34" charset="0"/>
                <a:cs typeface="Times New Roman" pitchFamily="18" charset="0"/>
                <a:hlinkClick r:id="rId2"/>
              </a:rPr>
              <a:t>StatCounter</a:t>
            </a:r>
            <a:r>
              <a:rPr lang="en-US" sz="1000" dirty="0" smtClean="0">
                <a:latin typeface="Calibri" pitchFamily="34" charset="0"/>
                <a:ea typeface="Calibri" pitchFamily="34" charset="0"/>
                <a:cs typeface="Times New Roman" pitchFamily="18" charset="0"/>
                <a:hlinkClick r:id="rId2"/>
              </a:rPr>
              <a:t> 3-12</a:t>
            </a:r>
            <a:endParaRPr lang="en-US" sz="10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400" b="1" dirty="0" smtClean="0">
                <a:latin typeface="Calibri" pitchFamily="34" charset="0"/>
                <a:ea typeface="Calibri" pitchFamily="34" charset="0"/>
                <a:cs typeface="Times New Roman" pitchFamily="18" charset="0"/>
              </a:rPr>
              <a:t>  95% U.S. mobile search ad rev. </a:t>
            </a:r>
          </a:p>
          <a:p>
            <a:pPr lvl="0" algn="ctr" eaLnBrk="0" fontAlgn="base" hangingPunct="0">
              <a:spcBef>
                <a:spcPct val="0"/>
              </a:spcBef>
              <a:spcAft>
                <a:spcPct val="0"/>
              </a:spcAft>
            </a:pPr>
            <a:r>
              <a:rPr lang="en-US" sz="1200" dirty="0" smtClean="0">
                <a:latin typeface="Calibri" pitchFamily="34" charset="0"/>
                <a:ea typeface="Calibri" pitchFamily="34" charset="0"/>
                <a:cs typeface="Times New Roman" pitchFamily="18" charset="0"/>
              </a:rPr>
              <a:t> </a:t>
            </a:r>
            <a:r>
              <a:rPr lang="en-US" sz="1050" dirty="0" err="1" smtClean="0">
                <a:latin typeface="Calibri" pitchFamily="34" charset="0"/>
                <a:ea typeface="Calibri" pitchFamily="34" charset="0"/>
                <a:cs typeface="Times New Roman" pitchFamily="18" charset="0"/>
                <a:hlinkClick r:id="rId3"/>
              </a:rPr>
              <a:t>eMarketer</a:t>
            </a:r>
            <a:r>
              <a:rPr lang="en-US" sz="1050" dirty="0" smtClean="0">
                <a:latin typeface="Calibri" pitchFamily="34" charset="0"/>
                <a:ea typeface="Calibri" pitchFamily="34" charset="0"/>
                <a:cs typeface="Times New Roman" pitchFamily="18" charset="0"/>
                <a:hlinkClick r:id="rId3"/>
              </a:rPr>
              <a:t> 1-12</a:t>
            </a:r>
            <a:endParaRPr lang="en-US" sz="1050" dirty="0" smtClean="0">
              <a:latin typeface="Calibri" pitchFamily="34" charset="0"/>
              <a:ea typeface="Calibri" pitchFamily="34" charset="0"/>
              <a:cs typeface="Times New Roman" pitchFamily="18" charset="0"/>
            </a:endParaRPr>
          </a:p>
          <a:p>
            <a:pPr lvl="0" algn="ctr" eaLnBrk="0" fontAlgn="base" hangingPunct="0">
              <a:spcBef>
                <a:spcPct val="0"/>
              </a:spcBef>
              <a:spcAft>
                <a:spcPct val="0"/>
              </a:spcAft>
            </a:pPr>
            <a:endParaRPr lang="en-US" sz="700" dirty="0" smtClean="0">
              <a:latin typeface="Arial" pitchFamily="34" charset="0"/>
              <a:cs typeface="Arial" pitchFamily="34" charset="0"/>
            </a:endParaRPr>
          </a:p>
          <a:p>
            <a:pPr algn="ctr"/>
            <a:endParaRPr lang="en-US" sz="1200" b="1" i="1" dirty="0"/>
          </a:p>
        </p:txBody>
      </p:sp>
      <p:sp>
        <p:nvSpPr>
          <p:cNvPr id="3092" name="Oval 20"/>
          <p:cNvSpPr>
            <a:spLocks noChangeArrowheads="1"/>
          </p:cNvSpPr>
          <p:nvPr/>
        </p:nvSpPr>
        <p:spPr bwMode="auto">
          <a:xfrm>
            <a:off x="2514600" y="5184715"/>
            <a:ext cx="1447800" cy="914400"/>
          </a:xfrm>
          <a:prstGeom prst="ellipse">
            <a:avLst/>
          </a:prstGeom>
          <a:gradFill rotWithShape="1">
            <a:gsLst>
              <a:gs pos="0">
                <a:srgbClr val="00FFFF">
                  <a:alpha val="57001"/>
                </a:srgbClr>
              </a:gs>
              <a:gs pos="100000">
                <a:srgbClr val="00FFFF">
                  <a:gamma/>
                  <a:tint val="62745"/>
                  <a:invGamma/>
                </a:srgbClr>
              </a:gs>
            </a:gsLst>
            <a:lin ang="5400000" scaled="1"/>
          </a:gradFill>
          <a:ln w="19050">
            <a:solidFill>
              <a:schemeClr val="accent2"/>
            </a:solidFill>
            <a:round/>
            <a:headEnd/>
            <a:tailEnd/>
          </a:ln>
          <a:effectLst/>
        </p:spPr>
        <p:txBody>
          <a:bodyPr wrap="none" anchor="ctr"/>
          <a:lstStyle/>
          <a:p>
            <a:pPr algn="ctr"/>
            <a:r>
              <a:rPr lang="en-US" sz="1200" b="1"/>
              <a:t>Google </a:t>
            </a:r>
          </a:p>
          <a:p>
            <a:pPr algn="ctr"/>
            <a:r>
              <a:rPr lang="en-US" sz="1200" b="1"/>
              <a:t>million + </a:t>
            </a:r>
          </a:p>
          <a:p>
            <a:pPr algn="ctr"/>
            <a:r>
              <a:rPr lang="en-US" sz="1200" b="1"/>
              <a:t>AdSense network</a:t>
            </a:r>
          </a:p>
          <a:p>
            <a:pPr algn="ctr"/>
            <a:r>
              <a:rPr lang="en-US" sz="1200" b="1"/>
              <a:t>of websites</a:t>
            </a:r>
          </a:p>
        </p:txBody>
      </p:sp>
      <p:sp>
        <p:nvSpPr>
          <p:cNvPr id="3093" name="Oval 21"/>
          <p:cNvSpPr>
            <a:spLocks noChangeArrowheads="1"/>
          </p:cNvSpPr>
          <p:nvPr/>
        </p:nvSpPr>
        <p:spPr bwMode="auto">
          <a:xfrm>
            <a:off x="5105400" y="5184715"/>
            <a:ext cx="1447800" cy="914400"/>
          </a:xfrm>
          <a:prstGeom prst="ellipse">
            <a:avLst/>
          </a:prstGeom>
          <a:gradFill rotWithShape="1">
            <a:gsLst>
              <a:gs pos="0">
                <a:srgbClr val="66FF66">
                  <a:alpha val="57001"/>
                </a:srgbClr>
              </a:gs>
              <a:gs pos="100000">
                <a:srgbClr val="66FF66">
                  <a:gamma/>
                  <a:tint val="66667"/>
                  <a:invGamma/>
                </a:srgbClr>
              </a:gs>
            </a:gsLst>
            <a:lin ang="5400000" scaled="1"/>
          </a:gradFill>
          <a:ln w="19050">
            <a:solidFill>
              <a:srgbClr val="008000"/>
            </a:solidFill>
            <a:round/>
            <a:headEnd/>
            <a:tailEnd/>
          </a:ln>
          <a:effectLst/>
        </p:spPr>
        <p:txBody>
          <a:bodyPr wrap="none" anchor="ctr"/>
          <a:lstStyle/>
          <a:p>
            <a:pPr algn="ctr"/>
            <a:r>
              <a:rPr lang="en-US" sz="1300" b="1"/>
              <a:t>DoubleClick</a:t>
            </a:r>
          </a:p>
          <a:p>
            <a:pPr algn="ctr"/>
            <a:r>
              <a:rPr lang="en-US" sz="1300" b="1"/>
              <a:t>17 of top 20</a:t>
            </a:r>
          </a:p>
          <a:p>
            <a:pPr algn="ctr"/>
            <a:r>
              <a:rPr lang="en-US" sz="1300" b="1"/>
              <a:t>Websites +</a:t>
            </a:r>
            <a:endParaRPr lang="en-US"/>
          </a:p>
        </p:txBody>
      </p:sp>
      <p:sp>
        <p:nvSpPr>
          <p:cNvPr id="3094" name="Oval 22"/>
          <p:cNvSpPr>
            <a:spLocks noChangeArrowheads="1"/>
          </p:cNvSpPr>
          <p:nvPr/>
        </p:nvSpPr>
        <p:spPr bwMode="auto">
          <a:xfrm>
            <a:off x="5105400" y="1679515"/>
            <a:ext cx="1447800" cy="914400"/>
          </a:xfrm>
          <a:prstGeom prst="ellipse">
            <a:avLst/>
          </a:prstGeom>
          <a:gradFill rotWithShape="1">
            <a:gsLst>
              <a:gs pos="0">
                <a:srgbClr val="00FFFF">
                  <a:alpha val="57001"/>
                </a:srgbClr>
              </a:gs>
              <a:gs pos="100000">
                <a:srgbClr val="00FFFF">
                  <a:gamma/>
                  <a:tint val="70588"/>
                  <a:invGamma/>
                </a:srgbClr>
              </a:gs>
            </a:gsLst>
            <a:lin ang="5400000" scaled="1"/>
          </a:gradFill>
          <a:ln w="19050">
            <a:solidFill>
              <a:schemeClr val="accent2"/>
            </a:solidFill>
            <a:round/>
            <a:headEnd/>
            <a:tailEnd/>
          </a:ln>
          <a:effectLst/>
        </p:spPr>
        <p:txBody>
          <a:bodyPr wrap="none" anchor="ctr"/>
          <a:lstStyle/>
          <a:p>
            <a:pPr algn="ctr"/>
            <a:r>
              <a:rPr lang="en-US" sz="1300" b="1"/>
              <a:t>Google </a:t>
            </a:r>
          </a:p>
          <a:p>
            <a:pPr algn="ctr"/>
            <a:r>
              <a:rPr lang="en-US" sz="1300" b="1"/>
              <a:t>thousands of</a:t>
            </a:r>
          </a:p>
          <a:p>
            <a:pPr algn="ctr"/>
            <a:r>
              <a:rPr lang="en-US" sz="1300" b="1"/>
              <a:t>advertiser</a:t>
            </a:r>
          </a:p>
          <a:p>
            <a:pPr algn="ctr"/>
            <a:r>
              <a:rPr lang="en-US" sz="1300" b="1"/>
              <a:t>clients</a:t>
            </a:r>
          </a:p>
        </p:txBody>
      </p:sp>
      <p:sp>
        <p:nvSpPr>
          <p:cNvPr id="3095" name="Oval 23"/>
          <p:cNvSpPr>
            <a:spLocks noChangeArrowheads="1"/>
          </p:cNvSpPr>
          <p:nvPr/>
        </p:nvSpPr>
        <p:spPr bwMode="auto">
          <a:xfrm>
            <a:off x="2286000" y="1755715"/>
            <a:ext cx="1447800" cy="914400"/>
          </a:xfrm>
          <a:prstGeom prst="ellipse">
            <a:avLst/>
          </a:prstGeom>
          <a:gradFill rotWithShape="1">
            <a:gsLst>
              <a:gs pos="0">
                <a:srgbClr val="00FFFF">
                  <a:alpha val="57001"/>
                </a:srgbClr>
              </a:gs>
              <a:gs pos="100000">
                <a:srgbClr val="00FFFF">
                  <a:gamma/>
                  <a:tint val="62745"/>
                  <a:invGamma/>
                </a:srgbClr>
              </a:gs>
            </a:gsLst>
            <a:lin ang="5400000" scaled="1"/>
          </a:gradFill>
          <a:ln w="19050">
            <a:solidFill>
              <a:schemeClr val="accent2"/>
            </a:solidFill>
            <a:round/>
            <a:headEnd/>
            <a:tailEnd/>
          </a:ln>
          <a:effectLst/>
        </p:spPr>
        <p:txBody>
          <a:bodyPr wrap="none" anchor="ctr"/>
          <a:lstStyle/>
          <a:p>
            <a:pPr algn="ctr"/>
            <a:r>
              <a:rPr lang="en-US" sz="1300" b="1"/>
              <a:t>~650m</a:t>
            </a:r>
          </a:p>
          <a:p>
            <a:pPr algn="ctr"/>
            <a:r>
              <a:rPr lang="en-US" sz="1300" b="1"/>
              <a:t>Google</a:t>
            </a:r>
          </a:p>
          <a:p>
            <a:pPr algn="ctr"/>
            <a:r>
              <a:rPr lang="en-US" sz="1300" b="1"/>
              <a:t>Users</a:t>
            </a:r>
          </a:p>
        </p:txBody>
      </p:sp>
      <p:sp>
        <p:nvSpPr>
          <p:cNvPr id="3096" name="Oval 24"/>
          <p:cNvSpPr>
            <a:spLocks noChangeArrowheads="1"/>
          </p:cNvSpPr>
          <p:nvPr/>
        </p:nvSpPr>
        <p:spPr bwMode="auto">
          <a:xfrm>
            <a:off x="1295400" y="3736915"/>
            <a:ext cx="1447800" cy="914400"/>
          </a:xfrm>
          <a:prstGeom prst="ellipse">
            <a:avLst/>
          </a:prstGeom>
          <a:gradFill rotWithShape="1">
            <a:gsLst>
              <a:gs pos="0">
                <a:srgbClr val="66FF66">
                  <a:alpha val="57001"/>
                </a:srgbClr>
              </a:gs>
              <a:gs pos="100000">
                <a:srgbClr val="66FF66">
                  <a:gamma/>
                  <a:tint val="78431"/>
                  <a:invGamma/>
                </a:srgbClr>
              </a:gs>
            </a:gsLst>
            <a:lin ang="5400000" scaled="1"/>
          </a:gradFill>
          <a:ln w="19050">
            <a:solidFill>
              <a:srgbClr val="008000"/>
            </a:solidFill>
            <a:round/>
            <a:headEnd/>
            <a:tailEnd/>
          </a:ln>
          <a:effectLst/>
        </p:spPr>
        <p:txBody>
          <a:bodyPr wrap="none" anchor="ctr"/>
          <a:lstStyle/>
          <a:p>
            <a:pPr algn="ctr"/>
            <a:r>
              <a:rPr lang="en-US" sz="1300" b="1"/>
              <a:t>~800m</a:t>
            </a:r>
          </a:p>
          <a:p>
            <a:pPr algn="ctr"/>
            <a:r>
              <a:rPr lang="en-US" sz="1300" b="1"/>
              <a:t>DoubleClick</a:t>
            </a:r>
          </a:p>
          <a:p>
            <a:pPr algn="ctr"/>
            <a:r>
              <a:rPr lang="en-US" sz="1300" b="1"/>
              <a:t>Ad Viewers</a:t>
            </a:r>
          </a:p>
        </p:txBody>
      </p:sp>
      <p:sp>
        <p:nvSpPr>
          <p:cNvPr id="3097" name="Oval 25"/>
          <p:cNvSpPr>
            <a:spLocks noChangeArrowheads="1"/>
          </p:cNvSpPr>
          <p:nvPr/>
        </p:nvSpPr>
        <p:spPr bwMode="auto">
          <a:xfrm>
            <a:off x="6096000" y="3660715"/>
            <a:ext cx="1447800" cy="914400"/>
          </a:xfrm>
          <a:prstGeom prst="ellipse">
            <a:avLst/>
          </a:prstGeom>
          <a:gradFill rotWithShape="1">
            <a:gsLst>
              <a:gs pos="0">
                <a:srgbClr val="66FF66">
                  <a:alpha val="57001"/>
                </a:srgbClr>
              </a:gs>
              <a:gs pos="100000">
                <a:srgbClr val="66FF66">
                  <a:gamma/>
                  <a:tint val="62745"/>
                  <a:invGamma/>
                </a:srgbClr>
              </a:gs>
            </a:gsLst>
            <a:lin ang="5400000" scaled="1"/>
          </a:gradFill>
          <a:ln w="19050">
            <a:solidFill>
              <a:srgbClr val="008000"/>
            </a:solidFill>
            <a:round/>
            <a:headEnd/>
            <a:tailEnd/>
          </a:ln>
          <a:effectLst/>
        </p:spPr>
        <p:txBody>
          <a:bodyPr wrap="none" anchor="ctr"/>
          <a:lstStyle/>
          <a:p>
            <a:pPr algn="ctr"/>
            <a:r>
              <a:rPr lang="en-US" sz="1200" b="1"/>
              <a:t>DoubleClick</a:t>
            </a:r>
          </a:p>
          <a:p>
            <a:pPr algn="ctr"/>
            <a:r>
              <a:rPr lang="en-US" sz="1200" b="1"/>
              <a:t>Top ~1500 </a:t>
            </a:r>
          </a:p>
          <a:p>
            <a:pPr algn="ctr"/>
            <a:r>
              <a:rPr lang="en-US" sz="1200" b="1"/>
              <a:t>advertiser </a:t>
            </a:r>
          </a:p>
          <a:p>
            <a:pPr algn="ctr"/>
            <a:r>
              <a:rPr lang="en-US" sz="1200" b="1"/>
              <a:t>clients</a:t>
            </a:r>
          </a:p>
        </p:txBody>
      </p:sp>
      <p:sp>
        <p:nvSpPr>
          <p:cNvPr id="3101" name="Line 29"/>
          <p:cNvSpPr>
            <a:spLocks noChangeShapeType="1"/>
          </p:cNvSpPr>
          <p:nvPr/>
        </p:nvSpPr>
        <p:spPr bwMode="auto">
          <a:xfrm>
            <a:off x="3581400" y="6022915"/>
            <a:ext cx="1828800" cy="0"/>
          </a:xfrm>
          <a:prstGeom prst="line">
            <a:avLst/>
          </a:prstGeom>
          <a:noFill/>
          <a:ln w="19050">
            <a:solidFill>
              <a:schemeClr val="tx1"/>
            </a:solidFill>
            <a:round/>
            <a:headEnd type="triangle" w="med" len="med"/>
            <a:tailEnd type="triangle" w="med" len="med"/>
          </a:ln>
          <a:effectLst/>
        </p:spPr>
        <p:txBody>
          <a:bodyPr/>
          <a:lstStyle/>
          <a:p>
            <a:endParaRPr lang="en-US"/>
          </a:p>
        </p:txBody>
      </p:sp>
      <p:sp>
        <p:nvSpPr>
          <p:cNvPr id="3102" name="Line 30"/>
          <p:cNvSpPr>
            <a:spLocks noChangeShapeType="1"/>
          </p:cNvSpPr>
          <p:nvPr/>
        </p:nvSpPr>
        <p:spPr bwMode="auto">
          <a:xfrm flipV="1">
            <a:off x="1524000" y="2441515"/>
            <a:ext cx="838200" cy="1447800"/>
          </a:xfrm>
          <a:prstGeom prst="line">
            <a:avLst/>
          </a:prstGeom>
          <a:noFill/>
          <a:ln w="19050">
            <a:solidFill>
              <a:schemeClr val="tx1"/>
            </a:solidFill>
            <a:round/>
            <a:headEnd type="triangle" w="med" len="med"/>
            <a:tailEnd type="triangle" w="med" len="med"/>
          </a:ln>
          <a:effectLst/>
        </p:spPr>
        <p:txBody>
          <a:bodyPr/>
          <a:lstStyle/>
          <a:p>
            <a:endParaRPr lang="en-US"/>
          </a:p>
        </p:txBody>
      </p:sp>
      <p:sp>
        <p:nvSpPr>
          <p:cNvPr id="3103" name="Line 31"/>
          <p:cNvSpPr>
            <a:spLocks noChangeShapeType="1"/>
          </p:cNvSpPr>
          <p:nvPr/>
        </p:nvSpPr>
        <p:spPr bwMode="auto">
          <a:xfrm flipH="1" flipV="1">
            <a:off x="6400800" y="2365315"/>
            <a:ext cx="838200" cy="1371600"/>
          </a:xfrm>
          <a:prstGeom prst="line">
            <a:avLst/>
          </a:prstGeom>
          <a:noFill/>
          <a:ln w="19050">
            <a:solidFill>
              <a:schemeClr val="tx1"/>
            </a:solidFill>
            <a:round/>
            <a:headEnd type="triangle" w="med" len="med"/>
            <a:tailEnd type="triangle" w="med" len="med"/>
          </a:ln>
          <a:effectLst/>
        </p:spPr>
        <p:txBody>
          <a:bodyPr/>
          <a:lstStyle/>
          <a:p>
            <a:endParaRPr lang="en-US"/>
          </a:p>
        </p:txBody>
      </p:sp>
      <p:sp>
        <p:nvSpPr>
          <p:cNvPr id="3106" name="AutoShape 34"/>
          <p:cNvSpPr>
            <a:spLocks noChangeArrowheads="1"/>
          </p:cNvSpPr>
          <p:nvPr/>
        </p:nvSpPr>
        <p:spPr bwMode="auto">
          <a:xfrm rot="-14394661">
            <a:off x="2153883" y="2557422"/>
            <a:ext cx="1138858" cy="1511222"/>
          </a:xfrm>
          <a:prstGeom prst="up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en-US"/>
          </a:p>
        </p:txBody>
      </p:sp>
      <p:sp>
        <p:nvSpPr>
          <p:cNvPr id="3108" name="AutoShape 36"/>
          <p:cNvSpPr>
            <a:spLocks noChangeArrowheads="1"/>
          </p:cNvSpPr>
          <p:nvPr/>
        </p:nvSpPr>
        <p:spPr bwMode="auto">
          <a:xfrm>
            <a:off x="7239000" y="5334000"/>
            <a:ext cx="533400" cy="457200"/>
          </a:xfrm>
          <a:prstGeom prst="up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en-US"/>
          </a:p>
        </p:txBody>
      </p:sp>
      <p:sp>
        <p:nvSpPr>
          <p:cNvPr id="3110" name="Text Box 38"/>
          <p:cNvSpPr txBox="1">
            <a:spLocks noChangeArrowheads="1"/>
          </p:cNvSpPr>
          <p:nvPr/>
        </p:nvSpPr>
        <p:spPr bwMode="auto">
          <a:xfrm>
            <a:off x="7494587" y="5456238"/>
            <a:ext cx="1444627" cy="830997"/>
          </a:xfrm>
          <a:prstGeom prst="rect">
            <a:avLst/>
          </a:prstGeom>
          <a:noFill/>
          <a:ln w="9525">
            <a:noFill/>
            <a:miter lim="800000"/>
            <a:headEnd/>
            <a:tailEnd/>
          </a:ln>
          <a:effectLst/>
        </p:spPr>
        <p:txBody>
          <a:bodyPr wrap="none">
            <a:spAutoFit/>
          </a:bodyPr>
          <a:lstStyle/>
          <a:p>
            <a:pPr algn="ctr"/>
            <a:r>
              <a:rPr lang="en-US" sz="1200" b="1" dirty="0">
                <a:solidFill>
                  <a:srgbClr val="FF0000"/>
                </a:solidFill>
              </a:rPr>
              <a:t>= New Market</a:t>
            </a:r>
          </a:p>
          <a:p>
            <a:pPr algn="ctr"/>
            <a:r>
              <a:rPr lang="en-US" sz="1200" b="1" dirty="0">
                <a:solidFill>
                  <a:srgbClr val="FF0000"/>
                </a:solidFill>
              </a:rPr>
              <a:t>   Power from </a:t>
            </a:r>
            <a:endParaRPr lang="en-US" sz="1200" b="1" dirty="0" smtClean="0">
              <a:solidFill>
                <a:srgbClr val="FF0000"/>
              </a:solidFill>
            </a:endParaRPr>
          </a:p>
          <a:p>
            <a:pPr algn="ctr"/>
            <a:r>
              <a:rPr lang="en-US" sz="1200" b="1" dirty="0" smtClean="0">
                <a:solidFill>
                  <a:srgbClr val="FF0000"/>
                </a:solidFill>
              </a:rPr>
              <a:t>Google-</a:t>
            </a:r>
            <a:r>
              <a:rPr lang="en-US" sz="1200" b="1" dirty="0" err="1" smtClean="0">
                <a:solidFill>
                  <a:srgbClr val="FF0000"/>
                </a:solidFill>
              </a:rPr>
              <a:t>DoubleClick</a:t>
            </a:r>
            <a:endParaRPr lang="en-US" sz="1200" b="1" dirty="0">
              <a:solidFill>
                <a:srgbClr val="FF0000"/>
              </a:solidFill>
            </a:endParaRPr>
          </a:p>
          <a:p>
            <a:pPr algn="ctr"/>
            <a:r>
              <a:rPr lang="en-US" sz="1200" b="1" dirty="0">
                <a:solidFill>
                  <a:srgbClr val="FF0000"/>
                </a:solidFill>
              </a:rPr>
              <a:t>   Merger</a:t>
            </a:r>
          </a:p>
        </p:txBody>
      </p:sp>
      <p:sp>
        <p:nvSpPr>
          <p:cNvPr id="3117" name="Text Box 45"/>
          <p:cNvSpPr txBox="1">
            <a:spLocks noChangeArrowheads="1"/>
          </p:cNvSpPr>
          <p:nvPr/>
        </p:nvSpPr>
        <p:spPr bwMode="auto">
          <a:xfrm>
            <a:off x="276335" y="2199382"/>
            <a:ext cx="1781065" cy="1077218"/>
          </a:xfrm>
          <a:prstGeom prst="rect">
            <a:avLst/>
          </a:prstGeom>
          <a:noFill/>
          <a:ln w="9525">
            <a:noFill/>
            <a:miter lim="800000"/>
            <a:headEnd/>
            <a:tailEnd/>
          </a:ln>
          <a:effectLst/>
        </p:spPr>
        <p:txBody>
          <a:bodyPr wrap="none">
            <a:spAutoFit/>
          </a:bodyPr>
          <a:lstStyle/>
          <a:p>
            <a:pPr algn="ctr"/>
            <a:r>
              <a:rPr lang="en-US" sz="1600" b="1" i="1" dirty="0" smtClean="0">
                <a:solidFill>
                  <a:srgbClr val="FF0000"/>
                </a:solidFill>
              </a:rPr>
              <a:t>Merger Combined</a:t>
            </a:r>
            <a:endParaRPr lang="en-US" sz="1600" b="1" i="1" dirty="0">
              <a:solidFill>
                <a:srgbClr val="FF0000"/>
              </a:solidFill>
            </a:endParaRPr>
          </a:p>
          <a:p>
            <a:pPr algn="ctr"/>
            <a:r>
              <a:rPr lang="en-US" sz="1600" b="1" i="1" dirty="0">
                <a:solidFill>
                  <a:srgbClr val="FF0000"/>
                </a:solidFill>
              </a:rPr>
              <a:t># 1 &amp; # </a:t>
            </a:r>
            <a:r>
              <a:rPr lang="en-US" sz="1600" b="1" i="1" dirty="0" smtClean="0">
                <a:solidFill>
                  <a:srgbClr val="FF0000"/>
                </a:solidFill>
              </a:rPr>
              <a:t>2</a:t>
            </a:r>
            <a:endParaRPr lang="en-US" sz="1600" b="1" i="1" dirty="0">
              <a:solidFill>
                <a:srgbClr val="FF0000"/>
              </a:solidFill>
            </a:endParaRPr>
          </a:p>
          <a:p>
            <a:pPr algn="ctr"/>
            <a:r>
              <a:rPr lang="en-US" sz="1600" b="1" i="1" dirty="0">
                <a:solidFill>
                  <a:srgbClr val="FF0000"/>
                </a:solidFill>
              </a:rPr>
              <a:t>Internet Audiences</a:t>
            </a:r>
          </a:p>
          <a:p>
            <a:pPr algn="ctr"/>
            <a:r>
              <a:rPr lang="en-US" sz="1600" b="1" i="1" dirty="0">
                <a:solidFill>
                  <a:srgbClr val="FF0000"/>
                </a:solidFill>
              </a:rPr>
              <a:t>(Demand</a:t>
            </a:r>
            <a:r>
              <a:rPr lang="en-US" sz="1600" b="1" i="1" dirty="0" smtClean="0">
                <a:solidFill>
                  <a:srgbClr val="FF0000"/>
                </a:solidFill>
              </a:rPr>
              <a:t>)</a:t>
            </a:r>
          </a:p>
        </p:txBody>
      </p:sp>
      <p:sp>
        <p:nvSpPr>
          <p:cNvPr id="3118" name="Text Box 46"/>
          <p:cNvSpPr txBox="1">
            <a:spLocks noChangeArrowheads="1"/>
          </p:cNvSpPr>
          <p:nvPr/>
        </p:nvSpPr>
        <p:spPr bwMode="auto">
          <a:xfrm>
            <a:off x="6705600" y="2286000"/>
            <a:ext cx="2083904" cy="1077218"/>
          </a:xfrm>
          <a:prstGeom prst="rect">
            <a:avLst/>
          </a:prstGeom>
          <a:noFill/>
          <a:ln w="9525">
            <a:noFill/>
            <a:miter lim="800000"/>
            <a:headEnd/>
            <a:tailEnd/>
          </a:ln>
          <a:effectLst/>
        </p:spPr>
        <p:txBody>
          <a:bodyPr wrap="none">
            <a:spAutoFit/>
          </a:bodyPr>
          <a:lstStyle/>
          <a:p>
            <a:pPr algn="ctr"/>
            <a:r>
              <a:rPr lang="en-US" sz="1600" b="1" i="1" dirty="0" smtClean="0">
                <a:solidFill>
                  <a:srgbClr val="FF0000"/>
                </a:solidFill>
              </a:rPr>
              <a:t>Merger Combined</a:t>
            </a:r>
            <a:endParaRPr lang="en-US" sz="1600" b="1" i="1" dirty="0">
              <a:solidFill>
                <a:srgbClr val="FF0000"/>
              </a:solidFill>
            </a:endParaRPr>
          </a:p>
          <a:p>
            <a:pPr algn="ctr"/>
            <a:r>
              <a:rPr lang="en-US" sz="1600" b="1" i="1" dirty="0">
                <a:solidFill>
                  <a:srgbClr val="FF0000"/>
                </a:solidFill>
              </a:rPr>
              <a:t># 1 &amp; # </a:t>
            </a:r>
            <a:r>
              <a:rPr lang="en-US" sz="1600" b="1" i="1" dirty="0" smtClean="0">
                <a:solidFill>
                  <a:srgbClr val="FF0000"/>
                </a:solidFill>
              </a:rPr>
              <a:t>2 </a:t>
            </a:r>
            <a:endParaRPr lang="en-US" sz="1600" b="1" i="1" dirty="0">
              <a:solidFill>
                <a:srgbClr val="FF0000"/>
              </a:solidFill>
            </a:endParaRPr>
          </a:p>
          <a:p>
            <a:pPr algn="ctr"/>
            <a:r>
              <a:rPr lang="en-US" sz="1600" b="1" i="1" dirty="0">
                <a:solidFill>
                  <a:srgbClr val="FF0000"/>
                </a:solidFill>
              </a:rPr>
              <a:t>Online Ad Client Bases</a:t>
            </a:r>
          </a:p>
          <a:p>
            <a:pPr algn="ctr"/>
            <a:r>
              <a:rPr lang="en-US" sz="1600" b="1" i="1" dirty="0">
                <a:solidFill>
                  <a:srgbClr val="FF0000"/>
                </a:solidFill>
              </a:rPr>
              <a:t>(Supply)</a:t>
            </a:r>
          </a:p>
        </p:txBody>
      </p:sp>
      <p:sp>
        <p:nvSpPr>
          <p:cNvPr id="3119" name="Text Box 47"/>
          <p:cNvSpPr txBox="1">
            <a:spLocks noChangeArrowheads="1"/>
          </p:cNvSpPr>
          <p:nvPr/>
        </p:nvSpPr>
        <p:spPr bwMode="auto">
          <a:xfrm>
            <a:off x="1696769" y="6076890"/>
            <a:ext cx="5715539" cy="338554"/>
          </a:xfrm>
          <a:prstGeom prst="rect">
            <a:avLst/>
          </a:prstGeom>
          <a:noFill/>
          <a:ln w="9525">
            <a:noFill/>
            <a:miter lim="800000"/>
            <a:headEnd/>
            <a:tailEnd/>
          </a:ln>
          <a:effectLst/>
        </p:spPr>
        <p:txBody>
          <a:bodyPr wrap="none">
            <a:spAutoFit/>
          </a:bodyPr>
          <a:lstStyle/>
          <a:p>
            <a:pPr algn="ctr"/>
            <a:r>
              <a:rPr lang="en-US" sz="1600" b="1" i="1" dirty="0" smtClean="0">
                <a:solidFill>
                  <a:srgbClr val="FF0000"/>
                </a:solidFill>
              </a:rPr>
              <a:t>Merger Combined </a:t>
            </a:r>
            <a:r>
              <a:rPr lang="en-US" sz="1600" b="1" i="1" dirty="0">
                <a:solidFill>
                  <a:srgbClr val="FF0000"/>
                </a:solidFill>
              </a:rPr>
              <a:t># 1 &amp; # 2 </a:t>
            </a:r>
            <a:r>
              <a:rPr lang="en-US" sz="1600" b="1" i="1" dirty="0" smtClean="0">
                <a:solidFill>
                  <a:srgbClr val="FF0000"/>
                </a:solidFill>
              </a:rPr>
              <a:t>Internet </a:t>
            </a:r>
            <a:r>
              <a:rPr lang="en-US" sz="1600" b="1" i="1" dirty="0">
                <a:solidFill>
                  <a:srgbClr val="FF0000"/>
                </a:solidFill>
              </a:rPr>
              <a:t>Content Networks (Currency)</a:t>
            </a:r>
          </a:p>
        </p:txBody>
      </p:sp>
      <p:sp>
        <p:nvSpPr>
          <p:cNvPr id="25" name="TextBox 24"/>
          <p:cNvSpPr txBox="1"/>
          <p:nvPr/>
        </p:nvSpPr>
        <p:spPr>
          <a:xfrm rot="1825892">
            <a:off x="2085246" y="2908897"/>
            <a:ext cx="1066800" cy="646331"/>
          </a:xfrm>
          <a:prstGeom prst="rect">
            <a:avLst/>
          </a:prstGeom>
          <a:noFill/>
        </p:spPr>
        <p:txBody>
          <a:bodyPr wrap="square" rtlCol="0">
            <a:spAutoFit/>
          </a:bodyPr>
          <a:lstStyle/>
          <a:p>
            <a:pPr algn="ctr"/>
            <a:r>
              <a:rPr lang="en-US" dirty="0" smtClean="0">
                <a:solidFill>
                  <a:schemeClr val="bg1"/>
                </a:solidFill>
              </a:rPr>
              <a:t>90+%  of</a:t>
            </a:r>
          </a:p>
          <a:p>
            <a:pPr algn="ctr"/>
            <a:r>
              <a:rPr lang="en-US" dirty="0" smtClean="0">
                <a:solidFill>
                  <a:schemeClr val="bg1"/>
                </a:solidFill>
              </a:rPr>
              <a:t>Users </a:t>
            </a:r>
            <a:endParaRPr lang="en-US" dirty="0">
              <a:solidFill>
                <a:schemeClr val="bg1"/>
              </a:solidFill>
            </a:endParaRPr>
          </a:p>
        </p:txBody>
      </p:sp>
      <p:sp>
        <p:nvSpPr>
          <p:cNvPr id="27" name="TextBox 26"/>
          <p:cNvSpPr txBox="1"/>
          <p:nvPr/>
        </p:nvSpPr>
        <p:spPr>
          <a:xfrm>
            <a:off x="4267200" y="5700494"/>
            <a:ext cx="609600" cy="246221"/>
          </a:xfrm>
          <a:prstGeom prst="rect">
            <a:avLst/>
          </a:prstGeom>
          <a:noFill/>
        </p:spPr>
        <p:txBody>
          <a:bodyPr wrap="square" rtlCol="0">
            <a:spAutoFit/>
          </a:bodyPr>
          <a:lstStyle/>
          <a:p>
            <a:r>
              <a:rPr lang="en-US" sz="1000" dirty="0" smtClean="0">
                <a:solidFill>
                  <a:schemeClr val="bg1"/>
                </a:solidFill>
              </a:rPr>
              <a:t>90+%</a:t>
            </a:r>
            <a:endParaRPr lang="en-US" sz="1000" dirty="0">
              <a:solidFill>
                <a:schemeClr val="bg1"/>
              </a:solidFill>
            </a:endParaRPr>
          </a:p>
        </p:txBody>
      </p:sp>
      <p:sp>
        <p:nvSpPr>
          <p:cNvPr id="31" name="AutoShape 34"/>
          <p:cNvSpPr>
            <a:spLocks noChangeArrowheads="1"/>
          </p:cNvSpPr>
          <p:nvPr/>
        </p:nvSpPr>
        <p:spPr bwMode="auto">
          <a:xfrm rot="14309552">
            <a:off x="5513976" y="2509355"/>
            <a:ext cx="1138858" cy="1417394"/>
          </a:xfrm>
          <a:prstGeom prst="up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en-US"/>
          </a:p>
        </p:txBody>
      </p:sp>
      <p:sp>
        <p:nvSpPr>
          <p:cNvPr id="32" name="AutoShape 34"/>
          <p:cNvSpPr>
            <a:spLocks noChangeArrowheads="1"/>
          </p:cNvSpPr>
          <p:nvPr/>
        </p:nvSpPr>
        <p:spPr bwMode="auto">
          <a:xfrm>
            <a:off x="3886200" y="4800600"/>
            <a:ext cx="1219200" cy="1222315"/>
          </a:xfrm>
          <a:prstGeom prst="upArrow">
            <a:avLst>
              <a:gd name="adj1" fmla="val 50000"/>
              <a:gd name="adj2" fmla="val 25000"/>
            </a:avLst>
          </a:prstGeom>
          <a:solidFill>
            <a:schemeClr val="tx1"/>
          </a:solidFill>
          <a:ln w="9525">
            <a:solidFill>
              <a:schemeClr val="tx1"/>
            </a:solidFill>
            <a:miter lim="800000"/>
            <a:headEnd/>
            <a:tailEnd/>
          </a:ln>
          <a:effectLst/>
        </p:spPr>
        <p:txBody>
          <a:bodyPr wrap="none" anchor="ctr"/>
          <a:lstStyle/>
          <a:p>
            <a:endParaRPr lang="en-US"/>
          </a:p>
        </p:txBody>
      </p:sp>
      <p:sp>
        <p:nvSpPr>
          <p:cNvPr id="33" name="TextBox 32"/>
          <p:cNvSpPr txBox="1"/>
          <p:nvPr/>
        </p:nvSpPr>
        <p:spPr>
          <a:xfrm rot="19761455">
            <a:off x="5496190" y="2880828"/>
            <a:ext cx="1286951" cy="646331"/>
          </a:xfrm>
          <a:prstGeom prst="rect">
            <a:avLst/>
          </a:prstGeom>
          <a:noFill/>
        </p:spPr>
        <p:txBody>
          <a:bodyPr wrap="square" rtlCol="0">
            <a:spAutoFit/>
          </a:bodyPr>
          <a:lstStyle/>
          <a:p>
            <a:pPr algn="ctr"/>
            <a:r>
              <a:rPr lang="en-US" dirty="0" smtClean="0">
                <a:solidFill>
                  <a:schemeClr val="bg1"/>
                </a:solidFill>
              </a:rPr>
              <a:t>90+%  of</a:t>
            </a:r>
          </a:p>
          <a:p>
            <a:pPr algn="ctr"/>
            <a:r>
              <a:rPr lang="en-US" dirty="0" smtClean="0">
                <a:solidFill>
                  <a:schemeClr val="bg1"/>
                </a:solidFill>
              </a:rPr>
              <a:t>Advertisers </a:t>
            </a:r>
            <a:endParaRPr lang="en-US" dirty="0">
              <a:solidFill>
                <a:schemeClr val="bg1"/>
              </a:solidFill>
            </a:endParaRPr>
          </a:p>
        </p:txBody>
      </p:sp>
      <p:sp>
        <p:nvSpPr>
          <p:cNvPr id="34" name="TextBox 33"/>
          <p:cNvSpPr txBox="1"/>
          <p:nvPr/>
        </p:nvSpPr>
        <p:spPr>
          <a:xfrm>
            <a:off x="4191000" y="4945697"/>
            <a:ext cx="685800" cy="1077218"/>
          </a:xfrm>
          <a:prstGeom prst="rect">
            <a:avLst/>
          </a:prstGeom>
          <a:noFill/>
        </p:spPr>
        <p:txBody>
          <a:bodyPr wrap="square" rtlCol="0">
            <a:spAutoFit/>
          </a:bodyPr>
          <a:lstStyle/>
          <a:p>
            <a:pPr algn="ctr"/>
            <a:r>
              <a:rPr lang="en-US" sz="1600" dirty="0" smtClean="0">
                <a:solidFill>
                  <a:schemeClr val="bg1"/>
                </a:solidFill>
              </a:rPr>
              <a:t>90+%</a:t>
            </a:r>
          </a:p>
          <a:p>
            <a:pPr algn="ctr"/>
            <a:r>
              <a:rPr lang="en-US" sz="1600" dirty="0" smtClean="0">
                <a:solidFill>
                  <a:schemeClr val="bg1"/>
                </a:solidFill>
              </a:rPr>
              <a:t>of</a:t>
            </a:r>
          </a:p>
          <a:p>
            <a:pPr algn="ctr"/>
            <a:r>
              <a:rPr lang="en-US" sz="1600" dirty="0" smtClean="0">
                <a:solidFill>
                  <a:schemeClr val="bg1"/>
                </a:solidFill>
              </a:rPr>
              <a:t>Web-</a:t>
            </a:r>
          </a:p>
          <a:p>
            <a:pPr algn="ctr"/>
            <a:r>
              <a:rPr lang="en-US" sz="1600" dirty="0" smtClean="0">
                <a:solidFill>
                  <a:schemeClr val="bg1"/>
                </a:solidFill>
              </a:rPr>
              <a:t>Sites</a:t>
            </a:r>
            <a:endParaRPr lang="en-US" sz="1600" dirty="0">
              <a:solidFill>
                <a:schemeClr val="bg1"/>
              </a:solidFill>
            </a:endParaRPr>
          </a:p>
        </p:txBody>
      </p:sp>
      <p:sp>
        <p:nvSpPr>
          <p:cNvPr id="35" name="Slide Number Placeholder 34"/>
          <p:cNvSpPr>
            <a:spLocks noGrp="1"/>
          </p:cNvSpPr>
          <p:nvPr>
            <p:ph type="sldNum" sz="quarter" idx="12"/>
          </p:nvPr>
        </p:nvSpPr>
        <p:spPr/>
        <p:txBody>
          <a:bodyPr/>
          <a:lstStyle/>
          <a:p>
            <a:fld id="{AD8F4E82-029B-4E53-9A54-B15A858753E1}" type="slidenum">
              <a:rPr lang="en-US" smtClean="0"/>
              <a:pPr/>
              <a:t>6</a:t>
            </a:fld>
            <a:endParaRPr lang="en-US"/>
          </a:p>
        </p:txBody>
      </p:sp>
      <p:sp>
        <p:nvSpPr>
          <p:cNvPr id="36" name="Footer Placeholder 35"/>
          <p:cNvSpPr>
            <a:spLocks noGrp="1"/>
          </p:cNvSpPr>
          <p:nvPr>
            <p:ph type="ftr" sz="quarter" idx="11"/>
          </p:nvPr>
        </p:nvSpPr>
        <p:spPr/>
        <p:txBody>
          <a:bodyPr/>
          <a:lstStyle/>
          <a:p>
            <a:r>
              <a:rPr lang="en-US" smtClean="0"/>
              <a:t>Scott Cleland -- Precursor LLC</a:t>
            </a:r>
            <a:endParaRPr lang="en-US"/>
          </a:p>
        </p:txBody>
      </p:sp>
      <p:sp>
        <p:nvSpPr>
          <p:cNvPr id="37" name="Date Placeholder 36"/>
          <p:cNvSpPr>
            <a:spLocks noGrp="1"/>
          </p:cNvSpPr>
          <p:nvPr>
            <p:ph type="dt" sz="half" idx="10"/>
          </p:nvPr>
        </p:nvSpPr>
        <p:spPr/>
        <p:txBody>
          <a:bodyPr/>
          <a:lstStyle/>
          <a:p>
            <a:r>
              <a:rPr lang="en-US" smtClean="0"/>
              <a:t>7/2/2012</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50838"/>
            <a:ext cx="8686800" cy="792162"/>
          </a:xfrm>
        </p:spPr>
        <p:txBody>
          <a:bodyPr>
            <a:noAutofit/>
          </a:bodyPr>
          <a:lstStyle/>
          <a:p>
            <a:r>
              <a:rPr lang="en-US" sz="2400" b="1" dirty="0" smtClean="0">
                <a:solidFill>
                  <a:srgbClr val="FF0000"/>
                </a:solidFill>
              </a:rPr>
              <a:t>5. Why Google Has a Search Advertising Monopoly</a:t>
            </a:r>
            <a:r>
              <a:rPr lang="en-US" sz="2100" b="1" dirty="0" smtClean="0"/>
              <a:t/>
            </a:r>
            <a:br>
              <a:rPr lang="en-US" sz="2100" b="1" dirty="0" smtClean="0"/>
            </a:br>
            <a:r>
              <a:rPr lang="en-US" sz="2100" b="1" dirty="0" smtClean="0"/>
              <a:t>How Google’s Perpetual, Self-Reinforcing, Business Feedback Loop Works</a:t>
            </a:r>
            <a:r>
              <a:rPr lang="en-US" sz="2000" b="1" dirty="0" smtClean="0"/>
              <a:t/>
            </a:r>
            <a:br>
              <a:rPr lang="en-US" sz="2000" b="1" dirty="0" smtClean="0"/>
            </a:br>
            <a:r>
              <a:rPr lang="en-US" sz="2000" b="1" dirty="0" smtClean="0"/>
              <a:t> </a:t>
            </a:r>
            <a:endParaRPr lang="en-US" sz="2100" b="1" dirty="0"/>
          </a:p>
        </p:txBody>
      </p:sp>
      <p:sp>
        <p:nvSpPr>
          <p:cNvPr id="11" name="Rounded Rectangle 10"/>
          <p:cNvSpPr/>
          <p:nvPr/>
        </p:nvSpPr>
        <p:spPr>
          <a:xfrm>
            <a:off x="381000" y="2057400"/>
            <a:ext cx="8458200" cy="4267200"/>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70C0"/>
                </a:solidFill>
                <a:latin typeface="Felix Titling" pitchFamily="82" charset="0"/>
              </a:rPr>
              <a:t>G</a:t>
            </a:r>
            <a:r>
              <a:rPr lang="en-US" sz="2800" b="1" dirty="0" err="1" smtClean="0">
                <a:solidFill>
                  <a:srgbClr val="FF0000"/>
                </a:solidFill>
                <a:latin typeface="Felix Titling" pitchFamily="82" charset="0"/>
              </a:rPr>
              <a:t>o</a:t>
            </a:r>
            <a:r>
              <a:rPr lang="en-US" sz="2800" b="1" dirty="0" err="1" smtClean="0">
                <a:solidFill>
                  <a:srgbClr val="FFFF00"/>
                </a:solidFill>
                <a:latin typeface="Felix Titling" pitchFamily="82" charset="0"/>
              </a:rPr>
              <a:t>o</a:t>
            </a:r>
            <a:r>
              <a:rPr lang="en-US" sz="2800" b="1" dirty="0" err="1" smtClean="0">
                <a:solidFill>
                  <a:srgbClr val="0070C0"/>
                </a:solidFill>
                <a:latin typeface="Felix Titling" pitchFamily="82" charset="0"/>
              </a:rPr>
              <a:t>G</a:t>
            </a:r>
            <a:r>
              <a:rPr lang="en-US" sz="2800" b="1" dirty="0" err="1" smtClean="0">
                <a:solidFill>
                  <a:srgbClr val="00B050"/>
                </a:solidFill>
                <a:latin typeface="Felix Titling" pitchFamily="82" charset="0"/>
              </a:rPr>
              <a:t>l</a:t>
            </a:r>
            <a:r>
              <a:rPr lang="en-US" sz="2800" b="1" dirty="0" err="1" smtClean="0">
                <a:solidFill>
                  <a:srgbClr val="FF0000"/>
                </a:solidFill>
                <a:latin typeface="Felix Titling" pitchFamily="82" charset="0"/>
              </a:rPr>
              <a:t>e</a:t>
            </a:r>
            <a:r>
              <a:rPr lang="en-US" sz="2800" b="1" dirty="0" err="1" smtClean="0">
                <a:solidFill>
                  <a:srgbClr val="0070C0"/>
                </a:solidFill>
                <a:latin typeface="Felix Titling" pitchFamily="82" charset="0"/>
              </a:rPr>
              <a:t>o</a:t>
            </a:r>
            <a:r>
              <a:rPr lang="en-US" sz="2800" b="1" dirty="0" err="1" smtClean="0">
                <a:solidFill>
                  <a:srgbClr val="FFFF00"/>
                </a:solidFill>
                <a:latin typeface="Felix Titling" pitchFamily="82" charset="0"/>
              </a:rPr>
              <a:t>p</a:t>
            </a:r>
            <a:r>
              <a:rPr lang="en-US" sz="2800" b="1" dirty="0" err="1" smtClean="0">
                <a:solidFill>
                  <a:srgbClr val="00B050"/>
                </a:solidFill>
                <a:latin typeface="Felix Titling" pitchFamily="82" charset="0"/>
              </a:rPr>
              <a:t>o</a:t>
            </a:r>
            <a:r>
              <a:rPr lang="en-US" sz="2800" b="1" dirty="0" err="1" smtClean="0">
                <a:solidFill>
                  <a:srgbClr val="0070C0"/>
                </a:solidFill>
                <a:latin typeface="Felix Titling" pitchFamily="82" charset="0"/>
              </a:rPr>
              <a:t>l</a:t>
            </a:r>
            <a:r>
              <a:rPr lang="en-US" sz="2800" b="1" dirty="0" err="1" smtClean="0">
                <a:solidFill>
                  <a:srgbClr val="FF0000"/>
                </a:solidFill>
                <a:latin typeface="Felix Titling" pitchFamily="82" charset="0"/>
              </a:rPr>
              <a:t>y</a:t>
            </a:r>
            <a:r>
              <a:rPr lang="en-US" sz="2800" b="1" dirty="0" smtClean="0">
                <a:latin typeface="Felix Titling" pitchFamily="82" charset="0"/>
              </a:rPr>
              <a:t> </a:t>
            </a:r>
            <a:endParaRPr lang="en-US" sz="2800" b="1" dirty="0">
              <a:latin typeface="Felix Titling" pitchFamily="82" charset="0"/>
            </a:endParaRPr>
          </a:p>
        </p:txBody>
      </p:sp>
      <p:grpSp>
        <p:nvGrpSpPr>
          <p:cNvPr id="24" name="Group 23"/>
          <p:cNvGrpSpPr/>
          <p:nvPr/>
        </p:nvGrpSpPr>
        <p:grpSpPr>
          <a:xfrm>
            <a:off x="976487" y="2819400"/>
            <a:ext cx="7162800" cy="2974109"/>
            <a:chOff x="838200" y="2438400"/>
            <a:chExt cx="7543800" cy="3886200"/>
          </a:xfrm>
        </p:grpSpPr>
        <p:sp>
          <p:nvSpPr>
            <p:cNvPr id="19" name="Bent Arrow 18"/>
            <p:cNvSpPr/>
            <p:nvPr/>
          </p:nvSpPr>
          <p:spPr>
            <a:xfrm rot="10800000">
              <a:off x="5943600" y="3886200"/>
              <a:ext cx="1943100" cy="20574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0" name="Right Arrow 19"/>
            <p:cNvSpPr/>
            <p:nvPr/>
          </p:nvSpPr>
          <p:spPr>
            <a:xfrm>
              <a:off x="3352800" y="2743200"/>
              <a:ext cx="23622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 name="Bent Arrow 17"/>
            <p:cNvSpPr/>
            <p:nvPr/>
          </p:nvSpPr>
          <p:spPr>
            <a:xfrm rot="16200000">
              <a:off x="1524000" y="3962400"/>
              <a:ext cx="1828800" cy="19812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9" name="Oval 8"/>
            <p:cNvSpPr/>
            <p:nvPr/>
          </p:nvSpPr>
          <p:spPr>
            <a:xfrm>
              <a:off x="3276600" y="4724400"/>
              <a:ext cx="2667000" cy="16002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Google’s Dominant Advertiser Network</a:t>
              </a:r>
              <a:endParaRPr lang="en-US" b="1" dirty="0">
                <a:solidFill>
                  <a:schemeClr val="tx1"/>
                </a:solidFill>
              </a:endParaRPr>
            </a:p>
          </p:txBody>
        </p:sp>
        <p:sp>
          <p:nvSpPr>
            <p:cNvPr id="10" name="Oval 9"/>
            <p:cNvSpPr/>
            <p:nvPr/>
          </p:nvSpPr>
          <p:spPr>
            <a:xfrm>
              <a:off x="838200" y="2438400"/>
              <a:ext cx="2667000" cy="1600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Google’s Dominant </a:t>
              </a:r>
            </a:p>
            <a:p>
              <a:pPr algn="ctr"/>
              <a:r>
                <a:rPr lang="en-US" b="1" dirty="0" smtClean="0">
                  <a:solidFill>
                    <a:schemeClr val="tx1"/>
                  </a:solidFill>
                </a:rPr>
                <a:t>User </a:t>
              </a:r>
            </a:p>
            <a:p>
              <a:pPr algn="ctr"/>
              <a:r>
                <a:rPr lang="en-US" b="1" dirty="0" smtClean="0">
                  <a:solidFill>
                    <a:schemeClr val="tx1"/>
                  </a:solidFill>
                </a:rPr>
                <a:t>Network </a:t>
              </a:r>
              <a:endParaRPr lang="en-US" b="1" dirty="0">
                <a:solidFill>
                  <a:schemeClr val="tx1"/>
                </a:solidFill>
              </a:endParaRPr>
            </a:p>
          </p:txBody>
        </p:sp>
        <p:sp>
          <p:nvSpPr>
            <p:cNvPr id="12" name="Oval 11"/>
            <p:cNvSpPr/>
            <p:nvPr/>
          </p:nvSpPr>
          <p:spPr>
            <a:xfrm>
              <a:off x="5715000" y="2438400"/>
              <a:ext cx="2667000" cy="1600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Google’s Dominant</a:t>
              </a:r>
            </a:p>
            <a:p>
              <a:pPr algn="ctr"/>
              <a:r>
                <a:rPr lang="en-US" b="1" dirty="0" smtClean="0">
                  <a:solidFill>
                    <a:schemeClr val="tx1"/>
                  </a:solidFill>
                </a:rPr>
                <a:t>Publisher Network</a:t>
              </a:r>
              <a:endParaRPr lang="en-US" b="1" dirty="0">
                <a:solidFill>
                  <a:schemeClr val="tx1"/>
                </a:solidFill>
              </a:endParaRPr>
            </a:p>
          </p:txBody>
        </p:sp>
      </p:grpSp>
      <p:sp>
        <p:nvSpPr>
          <p:cNvPr id="21" name="TextBox 20"/>
          <p:cNvSpPr txBox="1"/>
          <p:nvPr/>
        </p:nvSpPr>
        <p:spPr>
          <a:xfrm>
            <a:off x="3342803" y="2133600"/>
            <a:ext cx="2144562" cy="861774"/>
          </a:xfrm>
          <a:prstGeom prst="rect">
            <a:avLst/>
          </a:prstGeom>
          <a:noFill/>
        </p:spPr>
        <p:txBody>
          <a:bodyPr wrap="square" rtlCol="0">
            <a:spAutoFit/>
          </a:bodyPr>
          <a:lstStyle/>
          <a:p>
            <a:pPr algn="ctr"/>
            <a:r>
              <a:rPr lang="en-US" sz="1600" b="1" dirty="0" smtClean="0">
                <a:solidFill>
                  <a:srgbClr val="FF0000"/>
                </a:solidFill>
              </a:rPr>
              <a:t>Only Platform </a:t>
            </a:r>
          </a:p>
          <a:p>
            <a:pPr algn="ctr"/>
            <a:r>
              <a:rPr lang="en-US" sz="1600" b="1" dirty="0" smtClean="0">
                <a:solidFill>
                  <a:srgbClr val="FF0000"/>
                </a:solidFill>
              </a:rPr>
              <a:t>Where Users Can Go</a:t>
            </a:r>
          </a:p>
          <a:p>
            <a:pPr algn="ctr"/>
            <a:r>
              <a:rPr lang="en-US" sz="1600" b="1" dirty="0" smtClean="0">
                <a:solidFill>
                  <a:srgbClr val="FF0000"/>
                </a:solidFill>
              </a:rPr>
              <a:t> for All Information</a:t>
            </a:r>
            <a:endParaRPr lang="en-US" sz="1600" b="1" dirty="0">
              <a:solidFill>
                <a:srgbClr val="FF0000"/>
              </a:solidFill>
            </a:endParaRPr>
          </a:p>
        </p:txBody>
      </p:sp>
      <p:sp>
        <p:nvSpPr>
          <p:cNvPr id="22" name="TextBox 21"/>
          <p:cNvSpPr txBox="1"/>
          <p:nvPr/>
        </p:nvSpPr>
        <p:spPr>
          <a:xfrm>
            <a:off x="5943600" y="5334000"/>
            <a:ext cx="2652714" cy="861774"/>
          </a:xfrm>
          <a:prstGeom prst="rect">
            <a:avLst/>
          </a:prstGeom>
          <a:noFill/>
        </p:spPr>
        <p:txBody>
          <a:bodyPr wrap="square" rtlCol="0">
            <a:spAutoFit/>
          </a:bodyPr>
          <a:lstStyle/>
          <a:p>
            <a:pPr algn="ctr"/>
            <a:r>
              <a:rPr lang="en-US" sz="1600" b="1" dirty="0" smtClean="0">
                <a:solidFill>
                  <a:srgbClr val="00B050"/>
                </a:solidFill>
              </a:rPr>
              <a:t>Only Platform </a:t>
            </a:r>
          </a:p>
          <a:p>
            <a:pPr algn="ctr"/>
            <a:r>
              <a:rPr lang="en-US" sz="1600" b="1" dirty="0" smtClean="0">
                <a:solidFill>
                  <a:srgbClr val="00B050"/>
                </a:solidFill>
              </a:rPr>
              <a:t>Where Publishers Can Go</a:t>
            </a:r>
          </a:p>
          <a:p>
            <a:pPr algn="ctr"/>
            <a:r>
              <a:rPr lang="en-US" sz="1600" b="1" dirty="0" smtClean="0">
                <a:solidFill>
                  <a:srgbClr val="00B050"/>
                </a:solidFill>
              </a:rPr>
              <a:t> for All Advertisers</a:t>
            </a:r>
            <a:endParaRPr lang="en-US" sz="1600" b="1" dirty="0">
              <a:solidFill>
                <a:srgbClr val="00B050"/>
              </a:solidFill>
            </a:endParaRPr>
          </a:p>
        </p:txBody>
      </p:sp>
      <p:sp>
        <p:nvSpPr>
          <p:cNvPr id="23" name="TextBox 22"/>
          <p:cNvSpPr txBox="1"/>
          <p:nvPr/>
        </p:nvSpPr>
        <p:spPr>
          <a:xfrm>
            <a:off x="851513" y="5410200"/>
            <a:ext cx="2081147" cy="861774"/>
          </a:xfrm>
          <a:prstGeom prst="rect">
            <a:avLst/>
          </a:prstGeom>
          <a:noFill/>
        </p:spPr>
        <p:txBody>
          <a:bodyPr wrap="square" rtlCol="0">
            <a:spAutoFit/>
          </a:bodyPr>
          <a:lstStyle/>
          <a:p>
            <a:pPr algn="ctr"/>
            <a:r>
              <a:rPr lang="en-US" sz="1600" b="1" dirty="0" smtClean="0">
                <a:solidFill>
                  <a:srgbClr val="FFFF00"/>
                </a:solidFill>
              </a:rPr>
              <a:t>Only Platform</a:t>
            </a:r>
          </a:p>
          <a:p>
            <a:pPr algn="ctr"/>
            <a:r>
              <a:rPr lang="en-US" sz="1600" b="1" dirty="0" smtClean="0">
                <a:solidFill>
                  <a:srgbClr val="FFFF00"/>
                </a:solidFill>
              </a:rPr>
              <a:t>Where Advertisers </a:t>
            </a:r>
          </a:p>
          <a:p>
            <a:pPr algn="ctr"/>
            <a:r>
              <a:rPr lang="en-US" sz="1600" b="1" dirty="0" smtClean="0">
                <a:solidFill>
                  <a:srgbClr val="FFFF00"/>
                </a:solidFill>
              </a:rPr>
              <a:t>Can Go for All Users</a:t>
            </a:r>
            <a:endParaRPr lang="en-US" sz="1600" b="1" dirty="0">
              <a:solidFill>
                <a:srgbClr val="FFFF00"/>
              </a:solidFill>
            </a:endParaRPr>
          </a:p>
        </p:txBody>
      </p:sp>
      <p:sp>
        <p:nvSpPr>
          <p:cNvPr id="17" name="TextBox 16"/>
          <p:cNvSpPr txBox="1"/>
          <p:nvPr/>
        </p:nvSpPr>
        <p:spPr>
          <a:xfrm>
            <a:off x="76200" y="997803"/>
            <a:ext cx="8991600" cy="807913"/>
          </a:xfrm>
          <a:prstGeom prst="rect">
            <a:avLst/>
          </a:prstGeom>
          <a:noFill/>
        </p:spPr>
        <p:txBody>
          <a:bodyPr wrap="square" rtlCol="0">
            <a:spAutoFit/>
          </a:bodyPr>
          <a:lstStyle/>
          <a:p>
            <a:pPr algn="ctr"/>
            <a:r>
              <a:rPr lang="en-US" sz="1550" b="1" i="1" dirty="0" smtClean="0"/>
              <a:t>“So more users more information, more information more users, more advertisers more users, more users more advertisers, it’s a beautiful thing, lather, rinse repeat, that’s what I do for a living. So that’s [what] someone alluded to – ‘the engine that can’t be stopped.’”  </a:t>
            </a:r>
            <a:r>
              <a:rPr lang="en-US" sz="1550" dirty="0" smtClean="0"/>
              <a:t>Jonathan Rosenberg, Google Sr. VP 2-27-08 </a:t>
            </a:r>
          </a:p>
        </p:txBody>
      </p:sp>
      <p:sp>
        <p:nvSpPr>
          <p:cNvPr id="26" name="Slide Number Placeholder 25"/>
          <p:cNvSpPr>
            <a:spLocks noGrp="1"/>
          </p:cNvSpPr>
          <p:nvPr>
            <p:ph type="sldNum" sz="quarter" idx="12"/>
          </p:nvPr>
        </p:nvSpPr>
        <p:spPr/>
        <p:txBody>
          <a:bodyPr/>
          <a:lstStyle/>
          <a:p>
            <a:fld id="{AD8F4E82-029B-4E53-9A54-B15A858753E1}" type="slidenum">
              <a:rPr lang="en-US" smtClean="0"/>
              <a:pPr/>
              <a:t>7</a:t>
            </a:fld>
            <a:endParaRPr lang="en-US"/>
          </a:p>
        </p:txBody>
      </p:sp>
      <p:sp>
        <p:nvSpPr>
          <p:cNvPr id="27" name="Footer Placeholder 26"/>
          <p:cNvSpPr>
            <a:spLocks noGrp="1"/>
          </p:cNvSpPr>
          <p:nvPr>
            <p:ph type="ftr" sz="quarter" idx="11"/>
          </p:nvPr>
        </p:nvSpPr>
        <p:spPr/>
        <p:txBody>
          <a:bodyPr/>
          <a:lstStyle/>
          <a:p>
            <a:r>
              <a:rPr lang="en-US" smtClean="0"/>
              <a:t>Scott Cleland -- Precursor LLC</a:t>
            </a:r>
            <a:endParaRPr lang="en-US"/>
          </a:p>
        </p:txBody>
      </p:sp>
      <p:sp>
        <p:nvSpPr>
          <p:cNvPr id="28" name="Date Placeholder 27"/>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990600"/>
          </a:xfrm>
        </p:spPr>
        <p:txBody>
          <a:bodyPr>
            <a:noAutofit/>
          </a:bodyPr>
          <a:lstStyle/>
          <a:p>
            <a:r>
              <a:rPr lang="en-US" sz="2400" b="1" dirty="0" smtClean="0">
                <a:solidFill>
                  <a:srgbClr val="FF0000"/>
                </a:solidFill>
              </a:rPr>
              <a:t>6. What Makes Google’s Monopoly Lasting?</a:t>
            </a:r>
            <a:br>
              <a:rPr lang="en-US" sz="2400" b="1" dirty="0" smtClean="0">
                <a:solidFill>
                  <a:srgbClr val="FF0000"/>
                </a:solidFill>
              </a:rPr>
            </a:br>
            <a:r>
              <a:rPr lang="en-US" sz="1800" b="1" i="1" dirty="0" smtClean="0">
                <a:solidFill>
                  <a:srgbClr val="FF0000"/>
                </a:solidFill>
              </a:rPr>
              <a:t> </a:t>
            </a:r>
            <a:r>
              <a:rPr lang="en-US" sz="1800" b="1" i="1" dirty="0" smtClean="0"/>
              <a:t>Most of Internet is Either on Google’s Payroll or Undercut by its Free Info/Products/Services</a:t>
            </a:r>
            <a:br>
              <a:rPr lang="en-US" sz="1800" b="1" i="1" dirty="0" smtClean="0"/>
            </a:br>
            <a:r>
              <a:rPr lang="en-US" sz="1000" i="1" dirty="0" smtClean="0"/>
              <a:t>“I think the solution is tighter integration. In other words, we can do this without making an acquisition. The term I've been using is 'merge without merging.' The Web allows you to do that, where you can get the Web systems of both organizations fairly well integrated, and you don't have to do it on exclusive basis.”  Google CEO Schmidt  1-7-09</a:t>
            </a:r>
            <a:r>
              <a:rPr lang="en-US" sz="1000" dirty="0" smtClean="0"/>
              <a:t/>
            </a:r>
            <a:br>
              <a:rPr lang="en-US" sz="1000" dirty="0" smtClean="0"/>
            </a:br>
            <a:r>
              <a:rPr lang="en-US" sz="1200" b="1" dirty="0" smtClean="0"/>
              <a:t> </a:t>
            </a:r>
            <a:endParaRPr lang="en-US" sz="1200" b="1" dirty="0"/>
          </a:p>
        </p:txBody>
      </p:sp>
      <p:grpSp>
        <p:nvGrpSpPr>
          <p:cNvPr id="10" name="Group 9"/>
          <p:cNvGrpSpPr/>
          <p:nvPr/>
        </p:nvGrpSpPr>
        <p:grpSpPr>
          <a:xfrm>
            <a:off x="304800" y="1295400"/>
            <a:ext cx="5029200" cy="5029200"/>
            <a:chOff x="304800" y="1524000"/>
            <a:chExt cx="4419600" cy="5029200"/>
          </a:xfrm>
        </p:grpSpPr>
        <p:sp>
          <p:nvSpPr>
            <p:cNvPr id="3" name="Oval 2"/>
            <p:cNvSpPr/>
            <p:nvPr/>
          </p:nvSpPr>
          <p:spPr>
            <a:xfrm>
              <a:off x="304800" y="1524000"/>
              <a:ext cx="4419600" cy="50292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4" name="Oval 3"/>
            <p:cNvSpPr/>
            <p:nvPr/>
          </p:nvSpPr>
          <p:spPr>
            <a:xfrm>
              <a:off x="647700" y="1905000"/>
              <a:ext cx="3733800" cy="43434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 name="Oval 5"/>
            <p:cNvSpPr/>
            <p:nvPr/>
          </p:nvSpPr>
          <p:spPr>
            <a:xfrm>
              <a:off x="952500" y="2209800"/>
              <a:ext cx="3124200" cy="37338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81100" y="2514600"/>
              <a:ext cx="2667000" cy="3124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447800" y="2743200"/>
              <a:ext cx="2133600" cy="2667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676400" y="3048000"/>
              <a:ext cx="1676400" cy="2057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Google’s Monopoly </a:t>
              </a:r>
            </a:p>
            <a:p>
              <a:pPr algn="ctr"/>
              <a:r>
                <a:rPr lang="en-US" dirty="0" smtClean="0"/>
                <a:t>Platform</a:t>
              </a:r>
            </a:p>
            <a:p>
              <a:pPr algn="ctr"/>
              <a:r>
                <a:rPr lang="en-US" dirty="0" smtClean="0"/>
                <a:t>Power</a:t>
              </a:r>
              <a:endParaRPr lang="en-US" dirty="0"/>
            </a:p>
          </p:txBody>
        </p:sp>
      </p:grpSp>
      <p:grpSp>
        <p:nvGrpSpPr>
          <p:cNvPr id="18" name="Group 17"/>
          <p:cNvGrpSpPr/>
          <p:nvPr/>
        </p:nvGrpSpPr>
        <p:grpSpPr>
          <a:xfrm>
            <a:off x="5562600" y="1143000"/>
            <a:ext cx="3352800" cy="5181600"/>
            <a:chOff x="5562600" y="1447800"/>
            <a:chExt cx="3352800" cy="5181600"/>
          </a:xfrm>
        </p:grpSpPr>
        <p:sp>
          <p:nvSpPr>
            <p:cNvPr id="11" name="Rectangle 10"/>
            <p:cNvSpPr/>
            <p:nvPr/>
          </p:nvSpPr>
          <p:spPr>
            <a:xfrm>
              <a:off x="5562600" y="1447800"/>
              <a:ext cx="3352800" cy="863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b="1" dirty="0" smtClean="0"/>
                <a:t>Black Box Monopoly Platform:</a:t>
              </a:r>
            </a:p>
            <a:p>
              <a:pPr algn="ctr"/>
              <a:r>
                <a:rPr lang="en-US" sz="1400" dirty="0" smtClean="0"/>
                <a:t>Search Engine; Auctions; Quality Score “Human Raters;”  Exclusive info/ Metadata </a:t>
              </a:r>
            </a:p>
            <a:p>
              <a:pPr algn="ctr"/>
              <a:endParaRPr lang="en-US" dirty="0"/>
            </a:p>
          </p:txBody>
        </p:sp>
        <p:sp>
          <p:nvSpPr>
            <p:cNvPr id="12" name="Rectangle 11"/>
            <p:cNvSpPr/>
            <p:nvPr/>
          </p:nvSpPr>
          <p:spPr>
            <a:xfrm>
              <a:off x="5562600" y="2311400"/>
              <a:ext cx="3352800" cy="8636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Acquisitions: </a:t>
              </a:r>
              <a:r>
                <a:rPr lang="en-US" sz="1100" dirty="0" smtClean="0"/>
                <a:t>YouTube = ~80% Video streaming audience share, quarter of all search;  </a:t>
              </a:r>
              <a:r>
                <a:rPr lang="en-US" sz="1100" dirty="0" err="1" smtClean="0"/>
                <a:t>DoubleClick</a:t>
              </a:r>
              <a:r>
                <a:rPr lang="en-US" sz="1100" dirty="0" smtClean="0"/>
                <a:t> =  most all users, advertisers, publishers  Google did not have, and Dominance in ad-serving and analytics;  </a:t>
              </a:r>
            </a:p>
            <a:p>
              <a:pPr algn="ctr"/>
              <a:r>
                <a:rPr lang="en-US" sz="1100" dirty="0" err="1" smtClean="0"/>
                <a:t>AdMob</a:t>
              </a:r>
              <a:r>
                <a:rPr lang="en-US" sz="1100" dirty="0" smtClean="0"/>
                <a:t> =  ~75% in-app mobile ad share</a:t>
              </a:r>
              <a:endParaRPr lang="en-US" sz="1100" dirty="0"/>
            </a:p>
          </p:txBody>
        </p:sp>
        <p:sp>
          <p:nvSpPr>
            <p:cNvPr id="13" name="Rectangle 12"/>
            <p:cNvSpPr/>
            <p:nvPr/>
          </p:nvSpPr>
          <p:spPr>
            <a:xfrm>
              <a:off x="5562600" y="3175000"/>
              <a:ext cx="3352800" cy="8636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Satellite </a:t>
              </a:r>
              <a:r>
                <a:rPr lang="en-US" sz="1400" dirty="0" smtClean="0"/>
                <a:t>companies dependent </a:t>
              </a:r>
            </a:p>
            <a:p>
              <a:pPr algn="ctr"/>
              <a:r>
                <a:rPr lang="en-US" sz="1400" dirty="0" smtClean="0"/>
                <a:t>on Google  for search monetization: </a:t>
              </a:r>
            </a:p>
            <a:p>
              <a:pPr algn="ctr"/>
              <a:r>
                <a:rPr lang="en-US" sz="1400" dirty="0" smtClean="0"/>
                <a:t>AOL, MySpace, Ask.com, Craigslist, and thousands of popular websites</a:t>
              </a:r>
              <a:endParaRPr lang="en-US" sz="1400" dirty="0"/>
            </a:p>
          </p:txBody>
        </p:sp>
        <p:sp>
          <p:nvSpPr>
            <p:cNvPr id="14" name="Rectangle 13"/>
            <p:cNvSpPr/>
            <p:nvPr/>
          </p:nvSpPr>
          <p:spPr>
            <a:xfrm>
              <a:off x="5562600" y="4038600"/>
              <a:ext cx="3352800" cy="8636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Partners: </a:t>
              </a:r>
              <a:r>
                <a:rPr lang="en-US" sz="1400" dirty="0" smtClean="0">
                  <a:solidFill>
                    <a:schemeClr val="tx1"/>
                  </a:solidFill>
                </a:rPr>
                <a:t>Tens of thousands of </a:t>
              </a:r>
              <a:r>
                <a:rPr lang="en-US" sz="1400" dirty="0" err="1" smtClean="0">
                  <a:solidFill>
                    <a:schemeClr val="tx1"/>
                  </a:solidFill>
                </a:rPr>
                <a:t>AdWords</a:t>
              </a:r>
              <a:r>
                <a:rPr lang="en-US" sz="1400" dirty="0" smtClean="0">
                  <a:solidFill>
                    <a:schemeClr val="tx1"/>
                  </a:solidFill>
                </a:rPr>
                <a:t> and </a:t>
              </a:r>
              <a:r>
                <a:rPr lang="en-US" sz="1400" dirty="0" err="1" smtClean="0">
                  <a:solidFill>
                    <a:schemeClr val="tx1"/>
                  </a:solidFill>
                </a:rPr>
                <a:t>AdSense</a:t>
              </a:r>
              <a:r>
                <a:rPr lang="en-US" sz="1400" dirty="0" smtClean="0">
                  <a:solidFill>
                    <a:schemeClr val="tx1"/>
                  </a:solidFill>
                </a:rPr>
                <a:t> advertisers and publishers share revenues derived from Google’s </a:t>
              </a:r>
            </a:p>
            <a:p>
              <a:pPr algn="ctr"/>
              <a:r>
                <a:rPr lang="en-US" sz="1400" dirty="0" smtClean="0">
                  <a:solidFill>
                    <a:schemeClr val="tx1"/>
                  </a:solidFill>
                </a:rPr>
                <a:t>opaque pay-per-click “auction” model    </a:t>
              </a:r>
              <a:endParaRPr lang="en-US" sz="1400" dirty="0">
                <a:solidFill>
                  <a:schemeClr val="tx1"/>
                </a:solidFill>
              </a:endParaRPr>
            </a:p>
          </p:txBody>
        </p:sp>
        <p:sp>
          <p:nvSpPr>
            <p:cNvPr id="15" name="Rectangle 14"/>
            <p:cNvSpPr/>
            <p:nvPr/>
          </p:nvSpPr>
          <p:spPr>
            <a:xfrm>
              <a:off x="5562600" y="4902200"/>
              <a:ext cx="3352800" cy="8636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~500+ Free Google Content, Products &amp; Services</a:t>
              </a:r>
              <a:r>
                <a:rPr lang="en-US" sz="1200" dirty="0" smtClean="0">
                  <a:solidFill>
                    <a:schemeClr val="tx1"/>
                  </a:solidFill>
                </a:rPr>
                <a:t>:  </a:t>
              </a:r>
              <a:r>
                <a:rPr lang="en-US" sz="900" dirty="0" smtClean="0">
                  <a:solidFill>
                    <a:schemeClr val="tx1"/>
                  </a:solidFill>
                </a:rPr>
                <a:t>Search,  YouTube, Android, Chrome, Earth, Maps, </a:t>
              </a:r>
              <a:r>
                <a:rPr lang="en-US" sz="900" dirty="0" err="1" smtClean="0">
                  <a:solidFill>
                    <a:schemeClr val="tx1"/>
                  </a:solidFill>
                </a:rPr>
                <a:t>StreetView</a:t>
              </a:r>
              <a:r>
                <a:rPr lang="en-US" sz="900" dirty="0" smtClean="0">
                  <a:solidFill>
                    <a:schemeClr val="tx1"/>
                  </a:solidFill>
                </a:rPr>
                <a:t>,  Places, News, Shopping,  Gmail , Books, Finance, Advisor, Wallet, Checkout, Travel, Translate,  Blogs,   Calendar, Docs,  Reader, Sites, Groups, Alerts, Desktop, Health, </a:t>
              </a:r>
              <a:r>
                <a:rPr lang="en-US" sz="900" dirty="0" err="1" smtClean="0">
                  <a:solidFill>
                    <a:schemeClr val="tx1"/>
                  </a:solidFill>
                </a:rPr>
                <a:t>Orkut</a:t>
              </a:r>
              <a:r>
                <a:rPr lang="en-US" sz="900" dirty="0" smtClean="0">
                  <a:solidFill>
                    <a:schemeClr val="tx1"/>
                  </a:solidFill>
                </a:rPr>
                <a:t>, Voice, etc.</a:t>
              </a:r>
              <a:endParaRPr lang="en-US" sz="900" dirty="0">
                <a:solidFill>
                  <a:schemeClr val="tx1"/>
                </a:solidFill>
              </a:endParaRPr>
            </a:p>
          </p:txBody>
        </p:sp>
        <p:sp>
          <p:nvSpPr>
            <p:cNvPr id="16" name="Rectangle 15"/>
            <p:cNvSpPr/>
            <p:nvPr/>
          </p:nvSpPr>
          <p:spPr>
            <a:xfrm>
              <a:off x="5562600" y="5765800"/>
              <a:ext cx="3352800" cy="8636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tx1"/>
                  </a:solidFill>
                </a:rPr>
                <a:t>The Shrinking Competition: </a:t>
              </a:r>
              <a:r>
                <a:rPr lang="en-US" sz="1100" dirty="0" smtClean="0">
                  <a:solidFill>
                    <a:schemeClr val="tx1"/>
                  </a:solidFill>
                </a:rPr>
                <a:t>Those companies </a:t>
              </a:r>
              <a:r>
                <a:rPr lang="en-US" sz="1100" u="sng" dirty="0" smtClean="0">
                  <a:solidFill>
                    <a:schemeClr val="tx1"/>
                  </a:solidFill>
                </a:rPr>
                <a:t>not:</a:t>
              </a:r>
            </a:p>
            <a:p>
              <a:pPr algn="ctr"/>
              <a:r>
                <a:rPr lang="en-US" sz="1100" dirty="0" smtClean="0">
                  <a:solidFill>
                    <a:schemeClr val="tx1"/>
                  </a:solidFill>
                </a:rPr>
                <a:t> Hoping to be acquired by Google;</a:t>
              </a:r>
            </a:p>
            <a:p>
              <a:pPr algn="ctr"/>
              <a:r>
                <a:rPr lang="en-US" sz="1100" dirty="0" smtClean="0">
                  <a:solidFill>
                    <a:schemeClr val="tx1"/>
                  </a:solidFill>
                </a:rPr>
                <a:t>Dependent on Google for search monetization;</a:t>
              </a:r>
            </a:p>
            <a:p>
              <a:pPr algn="ctr"/>
              <a:r>
                <a:rPr lang="en-US" sz="1100" dirty="0" smtClean="0">
                  <a:solidFill>
                    <a:schemeClr val="tx1"/>
                  </a:solidFill>
                </a:rPr>
                <a:t> “Partners” in Google’s search or display advertising; or</a:t>
              </a:r>
            </a:p>
            <a:p>
              <a:pPr algn="ctr"/>
              <a:r>
                <a:rPr lang="en-US" sz="1100" dirty="0" smtClean="0">
                  <a:solidFill>
                    <a:schemeClr val="tx1"/>
                  </a:solidFill>
                </a:rPr>
                <a:t>Users of Google’s free content, products, &amp; services </a:t>
              </a:r>
              <a:endParaRPr lang="en-US" sz="1100" dirty="0">
                <a:solidFill>
                  <a:schemeClr val="tx1"/>
                </a:solidFill>
              </a:endParaRPr>
            </a:p>
          </p:txBody>
        </p:sp>
      </p:grpSp>
      <p:sp>
        <p:nvSpPr>
          <p:cNvPr id="19" name="TextBox 18"/>
          <p:cNvSpPr txBox="1"/>
          <p:nvPr/>
        </p:nvSpPr>
        <p:spPr>
          <a:xfrm>
            <a:off x="2250135" y="5986046"/>
            <a:ext cx="1290931" cy="338554"/>
          </a:xfrm>
          <a:prstGeom prst="rect">
            <a:avLst/>
          </a:prstGeom>
          <a:noFill/>
        </p:spPr>
        <p:txBody>
          <a:bodyPr wrap="none" rtlCol="0">
            <a:spAutoFit/>
          </a:bodyPr>
          <a:lstStyle/>
          <a:p>
            <a:pPr algn="ctr"/>
            <a:r>
              <a:rPr lang="en-US" sz="1600" b="1" dirty="0" smtClean="0"/>
              <a:t>Competition </a:t>
            </a:r>
            <a:endParaRPr lang="en-US" sz="1600" b="1" dirty="0"/>
          </a:p>
        </p:txBody>
      </p:sp>
      <p:sp>
        <p:nvSpPr>
          <p:cNvPr id="20" name="TextBox 19"/>
          <p:cNvSpPr txBox="1"/>
          <p:nvPr/>
        </p:nvSpPr>
        <p:spPr>
          <a:xfrm>
            <a:off x="2209800" y="5105400"/>
            <a:ext cx="1371600" cy="338554"/>
          </a:xfrm>
          <a:prstGeom prst="rect">
            <a:avLst/>
          </a:prstGeom>
          <a:noFill/>
        </p:spPr>
        <p:txBody>
          <a:bodyPr wrap="square" rtlCol="0">
            <a:spAutoFit/>
          </a:bodyPr>
          <a:lstStyle/>
          <a:p>
            <a:pPr algn="ctr"/>
            <a:r>
              <a:rPr lang="en-US" sz="1600" b="1" dirty="0" smtClean="0">
                <a:solidFill>
                  <a:schemeClr val="bg1"/>
                </a:solidFill>
              </a:rPr>
              <a:t>Satellites</a:t>
            </a:r>
            <a:endParaRPr lang="en-US" sz="1600" b="1" dirty="0">
              <a:solidFill>
                <a:schemeClr val="bg1"/>
              </a:solidFill>
            </a:endParaRPr>
          </a:p>
        </p:txBody>
      </p:sp>
      <p:sp>
        <p:nvSpPr>
          <p:cNvPr id="21" name="TextBox 20"/>
          <p:cNvSpPr txBox="1"/>
          <p:nvPr/>
        </p:nvSpPr>
        <p:spPr>
          <a:xfrm>
            <a:off x="2209800" y="4800600"/>
            <a:ext cx="1371600" cy="338554"/>
          </a:xfrm>
          <a:prstGeom prst="rect">
            <a:avLst/>
          </a:prstGeom>
          <a:noFill/>
        </p:spPr>
        <p:txBody>
          <a:bodyPr wrap="square" rtlCol="0">
            <a:spAutoFit/>
          </a:bodyPr>
          <a:lstStyle/>
          <a:p>
            <a:pPr algn="ctr"/>
            <a:r>
              <a:rPr lang="en-US" sz="1600" b="1" dirty="0" smtClean="0">
                <a:solidFill>
                  <a:schemeClr val="bg1"/>
                </a:solidFill>
              </a:rPr>
              <a:t>Acquisitions</a:t>
            </a:r>
            <a:endParaRPr lang="en-US" sz="1600" b="1" dirty="0">
              <a:solidFill>
                <a:schemeClr val="bg1"/>
              </a:solidFill>
            </a:endParaRPr>
          </a:p>
        </p:txBody>
      </p:sp>
      <p:sp>
        <p:nvSpPr>
          <p:cNvPr id="22" name="TextBox 21"/>
          <p:cNvSpPr txBox="1"/>
          <p:nvPr/>
        </p:nvSpPr>
        <p:spPr>
          <a:xfrm>
            <a:off x="2209800" y="5410200"/>
            <a:ext cx="1371600" cy="338554"/>
          </a:xfrm>
          <a:prstGeom prst="rect">
            <a:avLst/>
          </a:prstGeom>
          <a:noFill/>
        </p:spPr>
        <p:txBody>
          <a:bodyPr wrap="square" rtlCol="0">
            <a:spAutoFit/>
          </a:bodyPr>
          <a:lstStyle/>
          <a:p>
            <a:pPr algn="ctr"/>
            <a:r>
              <a:rPr lang="en-US" sz="1600" b="1" dirty="0" smtClean="0"/>
              <a:t>Partners</a:t>
            </a:r>
            <a:endParaRPr lang="en-US" sz="1600" b="1" dirty="0"/>
          </a:p>
        </p:txBody>
      </p:sp>
      <p:sp>
        <p:nvSpPr>
          <p:cNvPr id="23" name="TextBox 22"/>
          <p:cNvSpPr txBox="1"/>
          <p:nvPr/>
        </p:nvSpPr>
        <p:spPr>
          <a:xfrm>
            <a:off x="2209800" y="5715000"/>
            <a:ext cx="1371600" cy="338554"/>
          </a:xfrm>
          <a:prstGeom prst="rect">
            <a:avLst/>
          </a:prstGeom>
          <a:noFill/>
        </p:spPr>
        <p:txBody>
          <a:bodyPr wrap="square" rtlCol="0">
            <a:spAutoFit/>
          </a:bodyPr>
          <a:lstStyle/>
          <a:p>
            <a:pPr algn="ctr"/>
            <a:r>
              <a:rPr lang="en-US" sz="1600" b="1" dirty="0" smtClean="0"/>
              <a:t>“Free” Zone</a:t>
            </a:r>
            <a:endParaRPr lang="en-US" sz="1600" b="1" dirty="0"/>
          </a:p>
        </p:txBody>
      </p:sp>
      <p:sp>
        <p:nvSpPr>
          <p:cNvPr id="24" name="TextBox 23"/>
          <p:cNvSpPr txBox="1"/>
          <p:nvPr/>
        </p:nvSpPr>
        <p:spPr>
          <a:xfrm>
            <a:off x="2250135" y="1337846"/>
            <a:ext cx="1290931" cy="338554"/>
          </a:xfrm>
          <a:prstGeom prst="rect">
            <a:avLst/>
          </a:prstGeom>
          <a:noFill/>
        </p:spPr>
        <p:txBody>
          <a:bodyPr wrap="none" rtlCol="0">
            <a:spAutoFit/>
          </a:bodyPr>
          <a:lstStyle/>
          <a:p>
            <a:pPr algn="ctr"/>
            <a:r>
              <a:rPr lang="en-US" sz="1600" b="1" dirty="0" smtClean="0"/>
              <a:t>Competition </a:t>
            </a:r>
            <a:endParaRPr lang="en-US" sz="1600" b="1" dirty="0"/>
          </a:p>
        </p:txBody>
      </p:sp>
      <p:sp>
        <p:nvSpPr>
          <p:cNvPr id="25" name="TextBox 24"/>
          <p:cNvSpPr txBox="1"/>
          <p:nvPr/>
        </p:nvSpPr>
        <p:spPr>
          <a:xfrm>
            <a:off x="2209800" y="1676400"/>
            <a:ext cx="1371600" cy="338554"/>
          </a:xfrm>
          <a:prstGeom prst="rect">
            <a:avLst/>
          </a:prstGeom>
          <a:noFill/>
        </p:spPr>
        <p:txBody>
          <a:bodyPr wrap="square" rtlCol="0">
            <a:spAutoFit/>
          </a:bodyPr>
          <a:lstStyle/>
          <a:p>
            <a:pPr algn="ctr"/>
            <a:r>
              <a:rPr lang="en-US" sz="1600" b="1" dirty="0" smtClean="0"/>
              <a:t>“Free” Zone</a:t>
            </a:r>
            <a:endParaRPr lang="en-US" sz="1600" b="1" dirty="0"/>
          </a:p>
        </p:txBody>
      </p:sp>
      <p:sp>
        <p:nvSpPr>
          <p:cNvPr id="27" name="TextBox 26"/>
          <p:cNvSpPr txBox="1"/>
          <p:nvPr/>
        </p:nvSpPr>
        <p:spPr>
          <a:xfrm>
            <a:off x="2209800" y="1981200"/>
            <a:ext cx="1371600" cy="338554"/>
          </a:xfrm>
          <a:prstGeom prst="rect">
            <a:avLst/>
          </a:prstGeom>
          <a:noFill/>
        </p:spPr>
        <p:txBody>
          <a:bodyPr wrap="square" rtlCol="0">
            <a:spAutoFit/>
          </a:bodyPr>
          <a:lstStyle/>
          <a:p>
            <a:pPr algn="ctr"/>
            <a:r>
              <a:rPr lang="en-US" sz="1600" b="1" dirty="0" smtClean="0"/>
              <a:t>Partners</a:t>
            </a:r>
            <a:endParaRPr lang="en-US" sz="1600" b="1" dirty="0"/>
          </a:p>
        </p:txBody>
      </p:sp>
      <p:sp>
        <p:nvSpPr>
          <p:cNvPr id="28" name="TextBox 27"/>
          <p:cNvSpPr txBox="1"/>
          <p:nvPr/>
        </p:nvSpPr>
        <p:spPr>
          <a:xfrm>
            <a:off x="2209800" y="2209800"/>
            <a:ext cx="1371600" cy="338554"/>
          </a:xfrm>
          <a:prstGeom prst="rect">
            <a:avLst/>
          </a:prstGeom>
          <a:noFill/>
        </p:spPr>
        <p:txBody>
          <a:bodyPr wrap="square" rtlCol="0">
            <a:spAutoFit/>
          </a:bodyPr>
          <a:lstStyle/>
          <a:p>
            <a:pPr algn="ctr"/>
            <a:r>
              <a:rPr lang="en-US" sz="1600" b="1" dirty="0" smtClean="0">
                <a:solidFill>
                  <a:schemeClr val="bg1"/>
                </a:solidFill>
              </a:rPr>
              <a:t>Satellites</a:t>
            </a:r>
            <a:endParaRPr lang="en-US" sz="1600" b="1" dirty="0">
              <a:solidFill>
                <a:schemeClr val="bg1"/>
              </a:solidFill>
            </a:endParaRPr>
          </a:p>
        </p:txBody>
      </p:sp>
      <p:sp>
        <p:nvSpPr>
          <p:cNvPr id="29" name="TextBox 28"/>
          <p:cNvSpPr txBox="1"/>
          <p:nvPr/>
        </p:nvSpPr>
        <p:spPr>
          <a:xfrm>
            <a:off x="2209800" y="2514600"/>
            <a:ext cx="1371600" cy="338554"/>
          </a:xfrm>
          <a:prstGeom prst="rect">
            <a:avLst/>
          </a:prstGeom>
          <a:noFill/>
        </p:spPr>
        <p:txBody>
          <a:bodyPr wrap="square" rtlCol="0">
            <a:spAutoFit/>
          </a:bodyPr>
          <a:lstStyle/>
          <a:p>
            <a:pPr algn="ctr"/>
            <a:r>
              <a:rPr lang="en-US" sz="1600" b="1" dirty="0" smtClean="0">
                <a:solidFill>
                  <a:schemeClr val="bg1"/>
                </a:solidFill>
              </a:rPr>
              <a:t>Acquisitions</a:t>
            </a:r>
            <a:endParaRPr lang="en-US" sz="1600" b="1" dirty="0">
              <a:solidFill>
                <a:schemeClr val="bg1"/>
              </a:solidFill>
            </a:endParaRPr>
          </a:p>
        </p:txBody>
      </p:sp>
      <p:cxnSp>
        <p:nvCxnSpPr>
          <p:cNvPr id="32" name="Straight Arrow Connector 31"/>
          <p:cNvCxnSpPr/>
          <p:nvPr/>
        </p:nvCxnSpPr>
        <p:spPr>
          <a:xfrm rot="16200000" flipH="1">
            <a:off x="3425075" y="4552199"/>
            <a:ext cx="1139499" cy="1001952"/>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1112327" y="4590299"/>
            <a:ext cx="1139499" cy="925752"/>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3773214" y="3717925"/>
            <a:ext cx="1560786" cy="381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304800" y="3717925"/>
            <a:ext cx="1560786" cy="381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3475784" y="1988627"/>
            <a:ext cx="1103643" cy="1088789"/>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16200000" flipV="1">
            <a:off x="1033885" y="2027983"/>
            <a:ext cx="1103643" cy="1088791"/>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Slide Number Placeholder 35"/>
          <p:cNvSpPr>
            <a:spLocks noGrp="1"/>
          </p:cNvSpPr>
          <p:nvPr>
            <p:ph type="sldNum" sz="quarter" idx="12"/>
          </p:nvPr>
        </p:nvSpPr>
        <p:spPr/>
        <p:txBody>
          <a:bodyPr/>
          <a:lstStyle/>
          <a:p>
            <a:fld id="{AD8F4E82-029B-4E53-9A54-B15A858753E1}" type="slidenum">
              <a:rPr lang="en-US" smtClean="0"/>
              <a:pPr/>
              <a:t>8</a:t>
            </a:fld>
            <a:endParaRPr lang="en-US"/>
          </a:p>
        </p:txBody>
      </p:sp>
      <p:sp>
        <p:nvSpPr>
          <p:cNvPr id="41" name="Footer Placeholder 40"/>
          <p:cNvSpPr>
            <a:spLocks noGrp="1"/>
          </p:cNvSpPr>
          <p:nvPr>
            <p:ph type="ftr" sz="quarter" idx="11"/>
          </p:nvPr>
        </p:nvSpPr>
        <p:spPr/>
        <p:txBody>
          <a:bodyPr/>
          <a:lstStyle/>
          <a:p>
            <a:r>
              <a:rPr lang="en-US" smtClean="0"/>
              <a:t>Scott Cleland -- Precursor LLC</a:t>
            </a:r>
            <a:endParaRPr lang="en-US"/>
          </a:p>
        </p:txBody>
      </p:sp>
      <p:sp>
        <p:nvSpPr>
          <p:cNvPr id="43" name="Date Placeholder 42"/>
          <p:cNvSpPr>
            <a:spLocks noGrp="1"/>
          </p:cNvSpPr>
          <p:nvPr>
            <p:ph type="dt" sz="half" idx="10"/>
          </p:nvPr>
        </p:nvSpPr>
        <p:spPr/>
        <p:txBody>
          <a:bodyPr/>
          <a:lstStyle/>
          <a:p>
            <a:r>
              <a:rPr lang="en-US" smtClean="0"/>
              <a:t>7/2/2012</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914400"/>
          </a:xfrm>
        </p:spPr>
        <p:txBody>
          <a:bodyPr>
            <a:noAutofit/>
          </a:bodyPr>
          <a:lstStyle/>
          <a:p>
            <a:r>
              <a:rPr lang="en-US" sz="3200" b="1" dirty="0" smtClean="0">
                <a:solidFill>
                  <a:srgbClr val="FF0000"/>
                </a:solidFill>
              </a:rPr>
              <a:t>7. Is Google’s Dominance Spreading?</a:t>
            </a:r>
            <a:r>
              <a:rPr lang="en-US" sz="2400" b="1" dirty="0" smtClean="0"/>
              <a:t/>
            </a:r>
            <a:br>
              <a:rPr lang="en-US" sz="2400" b="1" dirty="0" smtClean="0"/>
            </a:br>
            <a:r>
              <a:rPr lang="en-US" sz="1900" i="1" dirty="0" smtClean="0"/>
              <a:t>Google’s Successfully Leveraging Its Search Dominance Throughout the Web Ecosystem</a:t>
            </a:r>
            <a:endParaRPr lang="en-US" sz="1900" i="1" dirty="0"/>
          </a:p>
        </p:txBody>
      </p:sp>
      <p:sp>
        <p:nvSpPr>
          <p:cNvPr id="1027" name="Rectangle 3"/>
          <p:cNvSpPr>
            <a:spLocks noChangeArrowheads="1"/>
          </p:cNvSpPr>
          <p:nvPr/>
        </p:nvSpPr>
        <p:spPr bwMode="auto">
          <a:xfrm>
            <a:off x="5334000" y="935266"/>
            <a:ext cx="4114800"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&gt;1 billion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Google search monthly unique visitors</a:t>
            </a:r>
          </a:p>
          <a:p>
            <a:pPr marL="0" marR="0" lvl="0" indent="0" algn="l" defTabSz="914400" rtl="0" eaLnBrk="0" fontAlgn="base" latinLnBrk="0" hangingPunct="0">
              <a:lnSpc>
                <a:spcPct val="100000"/>
              </a:lnSpc>
              <a:spcBef>
                <a:spcPct val="0"/>
              </a:spcBef>
              <a:spcAft>
                <a:spcPct val="0"/>
              </a:spcAft>
              <a:buClrTx/>
              <a:buSzTx/>
              <a:buFontTx/>
              <a:buNone/>
              <a:tabLst/>
            </a:pPr>
            <a:r>
              <a:rPr lang="en-US" sz="1000" dirty="0">
                <a:latin typeface="Calibri" pitchFamily="34" charset="0"/>
                <a:ea typeface="Calibri" pitchFamily="34" charset="0"/>
                <a:cs typeface="Times New Roman" pitchFamily="18" charset="0"/>
              </a:rPr>
              <a:t> </a:t>
            </a:r>
            <a:r>
              <a:rPr lang="en-US" sz="1000" dirty="0" smtClean="0">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2"/>
              </a:rPr>
              <a:t>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2"/>
              </a:rPr>
              <a:t>comScore</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2"/>
              </a:rPr>
              <a:t> 6-11</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700m</a:t>
            </a: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YouTube monthly unique visitors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3"/>
              </a:rPr>
              <a:t>per Bernstein </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350m</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Gmail users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4"/>
              </a:rPr>
              <a:t>per Information Week</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300m</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Google Android devices, 850,000 daily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5"/>
              </a:rPr>
              <a:t>per Google 2-12</a:t>
            </a:r>
            <a:endPar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eaLnBrk="0" fontAlgn="base" hangingPunct="0">
              <a:spcBef>
                <a:spcPct val="0"/>
              </a:spcBef>
              <a:spcAft>
                <a:spcPct val="0"/>
              </a:spcAft>
            </a:pP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71% </a:t>
            </a:r>
            <a:r>
              <a:rPr kumimoji="0" lang="en-US" sz="1400" b="0" i="0" u="none" strike="noStrike" cap="none" normalizeH="0" baseline="0" dirty="0" smtClean="0">
                <a:ln>
                  <a:noFill/>
                </a:ln>
                <a:effectLst/>
                <a:latin typeface="Calibri" pitchFamily="34" charset="0"/>
                <a:ea typeface="Calibri" pitchFamily="34" charset="0"/>
                <a:cs typeface="Times New Roman" pitchFamily="18" charset="0"/>
              </a:rPr>
              <a:t>Google Maps share in U.S.</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eaLnBrk="0" fontAlgn="base" hangingPunct="0">
              <a:spcBef>
                <a:spcPct val="0"/>
              </a:spcBef>
              <a:spcAft>
                <a:spcPct val="0"/>
              </a:spcAft>
            </a:pPr>
            <a:r>
              <a:rPr lang="en-US" sz="1100" dirty="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6"/>
              </a:rPr>
              <a:t>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6"/>
              </a:rPr>
              <a:t>comScore</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6"/>
              </a:rPr>
              <a:t> 2-12</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lang="en-US" sz="1600" b="1" dirty="0" smtClean="0">
                <a:solidFill>
                  <a:srgbClr val="FF0000"/>
                </a:solidFill>
                <a:latin typeface="Calibri" pitchFamily="34" charset="0"/>
                <a:ea typeface="Calibri" pitchFamily="34" charset="0"/>
                <a:cs typeface="Times New Roman" pitchFamily="18" charset="0"/>
              </a:rPr>
              <a:t>250</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m</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effectLst/>
                <a:latin typeface="Calibri" pitchFamily="34" charset="0"/>
                <a:ea typeface="Calibri" pitchFamily="34" charset="0"/>
                <a:cs typeface="Times New Roman" pitchFamily="18" charset="0"/>
              </a:rPr>
              <a:t>Google+ users in 12 months </a:t>
            </a:r>
          </a:p>
          <a:p>
            <a:pPr lvl="0" eaLnBrk="0" fontAlgn="base" hangingPunct="0">
              <a:spcBef>
                <a:spcPct val="0"/>
              </a:spcBef>
              <a:spcAft>
                <a:spcPct val="0"/>
              </a:spcAft>
            </a:pPr>
            <a:r>
              <a:rPr lang="en-US" sz="1000" dirty="0">
                <a:latin typeface="Calibri" pitchFamily="34" charset="0"/>
                <a:ea typeface="Calibri" pitchFamily="34" charset="0"/>
                <a:cs typeface="Times New Roman" pitchFamily="18" charset="0"/>
              </a:rPr>
              <a:t> </a:t>
            </a:r>
            <a:r>
              <a:rPr lang="en-US" sz="1000" dirty="0" smtClean="0">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effectLst/>
                <a:latin typeface="Calibri" pitchFamily="34" charset="0"/>
                <a:ea typeface="Calibri" pitchFamily="34" charset="0"/>
                <a:cs typeface="Times New Roman" pitchFamily="18" charset="0"/>
              </a:rPr>
              <a:t>  </a:t>
            </a:r>
            <a:r>
              <a:rPr lang="en-US" sz="1000" u="sng" dirty="0" smtClean="0">
                <a:hlinkClick r:id="rId7"/>
              </a:rPr>
              <a:t>per Google 6-12</a:t>
            </a:r>
            <a:endParaRPr lang="en-US" sz="1000" dirty="0" smtClean="0"/>
          </a:p>
          <a:p>
            <a:pPr marL="0" marR="0" lvl="0" indent="0" algn="l" defTabSz="914400" rtl="0" eaLnBrk="0" fontAlgn="base" latinLnBrk="0" hangingPunct="0">
              <a:lnSpc>
                <a:spcPct val="100000"/>
              </a:lnSpc>
              <a:spcBef>
                <a:spcPct val="0"/>
              </a:spcBef>
              <a:spcAft>
                <a:spcPct val="0"/>
              </a:spcAft>
              <a:buClrTx/>
              <a:buSzTx/>
              <a:buFontTx/>
              <a:buNone/>
              <a:tabLst/>
            </a:pPr>
            <a:r>
              <a:rPr lang="en-US" sz="2400" b="1" dirty="0" smtClean="0">
                <a:solidFill>
                  <a:srgbClr val="FF0000"/>
                </a:solidFill>
                <a:latin typeface="Calibri" pitchFamily="34" charset="0"/>
                <a:cs typeface="Times New Roman" pitchFamily="18" charset="0"/>
              </a:rPr>
              <a:t>                          Google+</a:t>
            </a:r>
            <a:endParaRPr kumimoji="0" lang="en-US" sz="2400" b="1" i="0" u="none" strike="noStrike" cap="none" normalizeH="0" baseline="0" dirty="0" smtClean="0">
              <a:ln>
                <a:noFill/>
              </a:ln>
              <a:solidFill>
                <a:srgbClr val="FF0000"/>
              </a:solidFill>
              <a:effectLst/>
              <a:latin typeface="Arial" pitchFamily="34" charset="0"/>
              <a:cs typeface="Arial" pitchFamily="34" charset="0"/>
            </a:endParaRPr>
          </a:p>
        </p:txBody>
      </p:sp>
      <p:sp>
        <p:nvSpPr>
          <p:cNvPr id="1029" name="Rectangle 5"/>
          <p:cNvSpPr>
            <a:spLocks noChangeArrowheads="1"/>
          </p:cNvSpPr>
          <p:nvPr/>
        </p:nvSpPr>
        <p:spPr bwMode="auto">
          <a:xfrm>
            <a:off x="914400" y="914400"/>
            <a:ext cx="32766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Android</a:t>
            </a: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97%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of global mobile searches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8"/>
              </a:rPr>
              <a:t> 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8"/>
              </a:rPr>
              <a:t>StatCounter</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8"/>
              </a:rPr>
              <a:t> 2-12</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95%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of U.S. mobile search ad revenue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9"/>
              </a:rPr>
              <a:t>eMarketer</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9"/>
              </a:rPr>
              <a:t> 1-12</a:t>
            </a:r>
            <a:endPar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600" b="1" dirty="0" smtClean="0">
                <a:solidFill>
                  <a:srgbClr val="FF0000"/>
                </a:solidFill>
                <a:latin typeface="Calibri" pitchFamily="34" charset="0"/>
                <a:cs typeface="Times New Roman" pitchFamily="18" charset="0"/>
              </a:rPr>
              <a:t>52% </a:t>
            </a:r>
            <a:r>
              <a:rPr lang="en-US" sz="1400" dirty="0" smtClean="0">
                <a:latin typeface="Calibri" pitchFamily="34" charset="0"/>
                <a:cs typeface="Times New Roman" pitchFamily="18" charset="0"/>
              </a:rPr>
              <a:t>of U.S. mobile ad impressions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0"/>
              </a:rPr>
              <a:t>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10"/>
              </a:rPr>
              <a:t>Chitka</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0"/>
              </a:rPr>
              <a:t> 1-12</a:t>
            </a:r>
            <a:endPar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52%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of U.S. mobile ad revenue </a:t>
            </a:r>
          </a:p>
          <a:p>
            <a:pPr lvl="0" eaLnBrk="0" fontAlgn="base" hangingPunct="0">
              <a:spcBef>
                <a:spcPct val="0"/>
              </a:spcBef>
              <a:spcAft>
                <a:spcPct val="0"/>
              </a:spcAf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9"/>
              </a:rPr>
              <a:t>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9"/>
              </a:rPr>
              <a:t>eMarketer</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2011</a:t>
            </a:r>
          </a:p>
          <a:p>
            <a:pPr lvl="0" eaLnBrk="0" fontAlgn="base" hangingPunct="0">
              <a:spcBef>
                <a:spcPct val="0"/>
              </a:spcBef>
              <a:spcAft>
                <a:spcPct val="0"/>
              </a:spcAf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450,000</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Android apps  </a:t>
            </a:r>
          </a:p>
          <a:p>
            <a:pPr lvl="0" eaLnBrk="0" fontAlgn="base" hangingPunct="0">
              <a:spcBef>
                <a:spcPct val="0"/>
              </a:spcBef>
              <a:spcAft>
                <a:spcPct val="0"/>
              </a:spcAf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5"/>
              </a:rPr>
              <a:t>per Google 2-12</a:t>
            </a:r>
            <a:endParaRPr kumimoji="0" lang="en-US"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p:txBody>
      </p:sp>
      <p:sp>
        <p:nvSpPr>
          <p:cNvPr id="16" name="Rectangle 15"/>
          <p:cNvSpPr/>
          <p:nvPr/>
        </p:nvSpPr>
        <p:spPr>
          <a:xfrm>
            <a:off x="533400" y="4114800"/>
            <a:ext cx="3352800" cy="2185214"/>
          </a:xfrm>
          <a:prstGeom prst="rect">
            <a:avLst/>
          </a:prstGeom>
        </p:spPr>
        <p:txBody>
          <a:bodyPr wrap="square">
            <a:spAutoFit/>
          </a:bodyPr>
          <a:lstStyle/>
          <a:p>
            <a:r>
              <a:rPr lang="en-US" sz="2400" b="1" dirty="0" smtClean="0">
                <a:solidFill>
                  <a:srgbClr val="FF0000"/>
                </a:solidFill>
              </a:rPr>
              <a:t>   YouTube</a:t>
            </a:r>
            <a:endParaRPr lang="en-US" sz="2800" b="1" dirty="0" smtClean="0">
              <a:solidFill>
                <a:srgbClr val="FF0000"/>
              </a:solidFill>
            </a:endParaRPr>
          </a:p>
          <a:p>
            <a:r>
              <a:rPr lang="en-US" sz="1600" b="1" dirty="0" smtClean="0">
                <a:solidFill>
                  <a:srgbClr val="FF0000"/>
                </a:solidFill>
              </a:rPr>
              <a:t>82</a:t>
            </a:r>
            <a:r>
              <a:rPr lang="en-US" sz="1600" b="1" dirty="0">
                <a:solidFill>
                  <a:srgbClr val="FF0000"/>
                </a:solidFill>
              </a:rPr>
              <a:t>% </a:t>
            </a:r>
            <a:r>
              <a:rPr lang="en-US" sz="1400" dirty="0"/>
              <a:t>of U.S. total unique viewers </a:t>
            </a:r>
          </a:p>
          <a:p>
            <a:r>
              <a:rPr lang="en-US" sz="1000" dirty="0" smtClean="0"/>
              <a:t>     per </a:t>
            </a:r>
            <a:r>
              <a:rPr lang="en-US" sz="1000" u="sng" dirty="0" err="1">
                <a:hlinkClick r:id="rId11"/>
              </a:rPr>
              <a:t>comScore</a:t>
            </a:r>
            <a:r>
              <a:rPr lang="en-US" sz="1000" u="sng" dirty="0">
                <a:hlinkClick r:id="rId11"/>
              </a:rPr>
              <a:t> 2-12</a:t>
            </a:r>
            <a:r>
              <a:rPr lang="en-US" sz="1000" dirty="0"/>
              <a:t> </a:t>
            </a:r>
          </a:p>
          <a:p>
            <a:r>
              <a:rPr lang="en-US" sz="1600" b="1" dirty="0" smtClean="0">
                <a:solidFill>
                  <a:srgbClr val="FF0000"/>
                </a:solidFill>
              </a:rPr>
              <a:t>21x </a:t>
            </a:r>
            <a:r>
              <a:rPr lang="en-US" sz="1600" b="1" dirty="0">
                <a:solidFill>
                  <a:srgbClr val="FF0000"/>
                </a:solidFill>
              </a:rPr>
              <a:t>more </a:t>
            </a:r>
            <a:r>
              <a:rPr lang="en-US" sz="1400" dirty="0"/>
              <a:t>online videos s</a:t>
            </a:r>
            <a:r>
              <a:rPr lang="en-US" sz="1400" dirty="0" smtClean="0"/>
              <a:t>erved than </a:t>
            </a:r>
            <a:r>
              <a:rPr lang="en-US" sz="1400" dirty="0"/>
              <a:t>top competitor </a:t>
            </a:r>
            <a:r>
              <a:rPr lang="en-US" sz="1000" u="sng" dirty="0" smtClean="0">
                <a:hlinkClick r:id="rId11"/>
              </a:rPr>
              <a:t>per </a:t>
            </a:r>
            <a:r>
              <a:rPr lang="en-US" sz="1000" u="sng" dirty="0" err="1">
                <a:hlinkClick r:id="rId11"/>
              </a:rPr>
              <a:t>comScore</a:t>
            </a:r>
            <a:r>
              <a:rPr lang="en-US" sz="1000" u="sng" dirty="0">
                <a:hlinkClick r:id="rId11"/>
              </a:rPr>
              <a:t> 2-12</a:t>
            </a:r>
            <a:endParaRPr lang="en-US" sz="1000" dirty="0"/>
          </a:p>
          <a:p>
            <a:r>
              <a:rPr lang="en-US" sz="1600" b="1" dirty="0" smtClean="0">
                <a:solidFill>
                  <a:srgbClr val="FF0000"/>
                </a:solidFill>
              </a:rPr>
              <a:t>4 </a:t>
            </a:r>
            <a:r>
              <a:rPr lang="en-US" sz="1600" b="1" dirty="0">
                <a:solidFill>
                  <a:srgbClr val="FF0000"/>
                </a:solidFill>
              </a:rPr>
              <a:t>billion </a:t>
            </a:r>
            <a:r>
              <a:rPr lang="en-US" sz="1400" dirty="0"/>
              <a:t>views per </a:t>
            </a:r>
            <a:r>
              <a:rPr lang="en-US" sz="1400" dirty="0" smtClean="0"/>
              <a:t>day</a:t>
            </a:r>
          </a:p>
          <a:p>
            <a:r>
              <a:rPr lang="en-US" sz="1000" dirty="0"/>
              <a:t> </a:t>
            </a:r>
            <a:r>
              <a:rPr lang="en-US" sz="1000" dirty="0" smtClean="0"/>
              <a:t>    </a:t>
            </a:r>
            <a:r>
              <a:rPr lang="en-US" sz="1000" u="sng" dirty="0" smtClean="0">
                <a:hlinkClick r:id="rId12"/>
              </a:rPr>
              <a:t>per </a:t>
            </a:r>
            <a:r>
              <a:rPr lang="en-US" sz="1000" u="sng" dirty="0" err="1">
                <a:hlinkClick r:id="rId12"/>
              </a:rPr>
              <a:t>TechWatch</a:t>
            </a:r>
            <a:r>
              <a:rPr lang="en-US" sz="1000" u="sng" dirty="0">
                <a:hlinkClick r:id="rId12"/>
              </a:rPr>
              <a:t> 1-12</a:t>
            </a:r>
            <a:endParaRPr lang="en-US" sz="1000" dirty="0"/>
          </a:p>
          <a:p>
            <a:r>
              <a:rPr lang="en-US" sz="1600" b="1" dirty="0" smtClean="0">
                <a:solidFill>
                  <a:srgbClr val="FF0000"/>
                </a:solidFill>
              </a:rPr>
              <a:t>94 </a:t>
            </a:r>
            <a:r>
              <a:rPr lang="en-US" sz="1600" b="1" dirty="0">
                <a:solidFill>
                  <a:srgbClr val="FF0000"/>
                </a:solidFill>
              </a:rPr>
              <a:t>of top 100 </a:t>
            </a:r>
            <a:r>
              <a:rPr lang="en-US" sz="1400" dirty="0"/>
              <a:t>Ad Age </a:t>
            </a:r>
            <a:r>
              <a:rPr lang="en-US" sz="1400" dirty="0" smtClean="0"/>
              <a:t>advertisers</a:t>
            </a:r>
          </a:p>
          <a:p>
            <a:r>
              <a:rPr lang="en-US" sz="1000" dirty="0"/>
              <a:t> </a:t>
            </a:r>
            <a:r>
              <a:rPr lang="en-US" sz="1000" dirty="0" smtClean="0"/>
              <a:t>    </a:t>
            </a:r>
            <a:r>
              <a:rPr lang="en-US" sz="1000" u="sng" dirty="0" smtClean="0">
                <a:hlinkClick r:id="rId13"/>
              </a:rPr>
              <a:t>per </a:t>
            </a:r>
            <a:r>
              <a:rPr lang="en-US" sz="1000" u="sng" dirty="0">
                <a:hlinkClick r:id="rId13"/>
              </a:rPr>
              <a:t>Ad Age 9-10</a:t>
            </a:r>
            <a:endParaRPr lang="en-US" sz="1000" dirty="0"/>
          </a:p>
        </p:txBody>
      </p:sp>
      <p:sp>
        <p:nvSpPr>
          <p:cNvPr id="1030" name="Rectangle 6"/>
          <p:cNvSpPr>
            <a:spLocks noChangeArrowheads="1"/>
          </p:cNvSpPr>
          <p:nvPr/>
        </p:nvSpPr>
        <p:spPr bwMode="auto">
          <a:xfrm>
            <a:off x="5257800" y="4572000"/>
            <a:ext cx="4495800" cy="26853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55%</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global share of browser market: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Chrome + Firefox (Google’s $1.2b-funding</a:t>
            </a:r>
            <a:r>
              <a:rPr kumimoji="0" lang="en-US" sz="13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of</a:t>
            </a:r>
            <a:r>
              <a:rPr kumimoji="0" lang="en-US"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Mozilla)  </a:t>
            </a:r>
          </a:p>
          <a:p>
            <a:pPr marL="0" marR="0" lvl="0" indent="0" algn="l" defTabSz="914400" rtl="0" eaLnBrk="0" fontAlgn="base" latinLnBrk="0" hangingPunct="0">
              <a:lnSpc>
                <a:spcPct val="100000"/>
              </a:lnSpc>
              <a:spcBef>
                <a:spcPct val="0"/>
              </a:spcBef>
              <a:spcAft>
                <a:spcPct val="0"/>
              </a:spcAft>
              <a:buClrTx/>
              <a:buSzTx/>
              <a:buFontTx/>
              <a:buNone/>
              <a:tabLst/>
            </a:pPr>
            <a:r>
              <a:rPr lang="en-US" sz="1000" dirty="0">
                <a:latin typeface="Calibri" pitchFamily="34" charset="0"/>
                <a:ea typeface="Calibri" pitchFamily="34" charset="0"/>
                <a:cs typeface="Times New Roman" pitchFamily="18" charset="0"/>
              </a:rPr>
              <a:t> </a:t>
            </a:r>
            <a:r>
              <a:rPr lang="en-US" sz="1000" dirty="0" smtClean="0">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4"/>
              </a:rPr>
              <a:t>per </a:t>
            </a:r>
            <a:r>
              <a:rPr kumimoji="0" lang="en-US" sz="1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hlinkClick r:id="rId14"/>
              </a:rPr>
              <a:t>StatCounter</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4"/>
              </a:rPr>
              <a:t> 2-12</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600" b="1" dirty="0" smtClean="0">
                <a:solidFill>
                  <a:srgbClr val="FF0000"/>
                </a:solidFill>
                <a:latin typeface="Calibri" pitchFamily="34" charset="0"/>
                <a:ea typeface="Calibri" pitchFamily="34" charset="0"/>
                <a:cs typeface="Times New Roman" pitchFamily="18" charset="0"/>
              </a:rPr>
              <a:t>      W</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orld's largest</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DNS provider in 3 years,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70 billion requests daily</a:t>
            </a:r>
            <a:r>
              <a:rPr lang="en-US" sz="1000" dirty="0" smtClean="0">
                <a:latin typeface="Calibri" pitchFamily="34" charset="0"/>
                <a:ea typeface="Calibri" pitchFamily="34" charset="0"/>
                <a:cs typeface="Times New Roman" pitchFamily="18" charset="0"/>
              </a:rPr>
              <a:t> </a:t>
            </a: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14"/>
              </a:rPr>
              <a:t>per ZDNet 2-12</a:t>
            </a:r>
            <a:endPar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600" b="1" dirty="0" smtClean="0">
                <a:solidFill>
                  <a:srgbClr val="FF0000"/>
                </a:solidFill>
                <a:latin typeface="Calibri" pitchFamily="34" charset="0"/>
                <a:ea typeface="Calibri" pitchFamily="34" charset="0"/>
                <a:cs typeface="Times New Roman" pitchFamily="18" charset="0"/>
              </a:rPr>
              <a:t>    50.9%</a:t>
            </a:r>
            <a:r>
              <a:rPr lang="en-US" sz="1400" b="1" dirty="0" smtClean="0">
                <a:latin typeface="Calibri" pitchFamily="34" charset="0"/>
                <a:ea typeface="Calibri" pitchFamily="34" charset="0"/>
                <a:cs typeface="Times New Roman" pitchFamily="18" charset="0"/>
              </a:rPr>
              <a:t> </a:t>
            </a:r>
            <a:r>
              <a:rPr lang="en-US" sz="1400" dirty="0" smtClean="0">
                <a:latin typeface="Calibri" pitchFamily="34" charset="0"/>
                <a:ea typeface="Calibri" pitchFamily="34" charset="0"/>
                <a:cs typeface="Times New Roman" pitchFamily="18" charset="0"/>
              </a:rPr>
              <a:t>global share of mobile operating systems</a:t>
            </a:r>
            <a:r>
              <a:rPr lang="en-US" sz="1000"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pPr>
            <a:r>
              <a:rPr lang="en-US" sz="1000" dirty="0">
                <a:latin typeface="Calibri" pitchFamily="34" charset="0"/>
                <a:ea typeface="Calibri" pitchFamily="34" charset="0"/>
                <a:cs typeface="Times New Roman" pitchFamily="18" charset="0"/>
              </a:rPr>
              <a:t> </a:t>
            </a:r>
            <a:r>
              <a:rPr lang="en-US" sz="1000" dirty="0" smtClean="0">
                <a:latin typeface="Calibri" pitchFamily="34" charset="0"/>
                <a:ea typeface="Calibri" pitchFamily="34" charset="0"/>
                <a:cs typeface="Times New Roman" pitchFamily="18" charset="0"/>
              </a:rPr>
              <a:t>         in 4Q11 </a:t>
            </a:r>
            <a:r>
              <a:rPr kumimoji="0" lang="en-US"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hlinkClick r:id="rId9"/>
              </a:rPr>
              <a:t>per Gartner</a:t>
            </a:r>
            <a:r>
              <a:rPr kumimoji="0" lang="en-US" sz="1000" b="0" i="0" u="none" strike="noStrike" cap="none" normalizeH="0" baseline="0" dirty="0" smtClean="0">
                <a:ln>
                  <a:noFill/>
                </a:ln>
                <a:solidFill>
                  <a:schemeClr val="tx1"/>
                </a:solidFill>
                <a:effectLst/>
                <a:latin typeface="Arial" pitchFamily="34" charset="0"/>
                <a:cs typeface="Arial" pitchFamily="34" charset="0"/>
              </a:rPr>
              <a:t> </a:t>
            </a:r>
          </a:p>
          <a:p>
            <a:pPr lvl="0" eaLnBrk="0" fontAlgn="base" hangingPunct="0">
              <a:spcBef>
                <a:spcPct val="0"/>
              </a:spcBef>
              <a:spcAft>
                <a:spcPct val="0"/>
              </a:spcAft>
            </a:pPr>
            <a:r>
              <a:rPr kumimoji="0" lang="en-US"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Chrome</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3" name="Group 22"/>
          <p:cNvGrpSpPr/>
          <p:nvPr/>
        </p:nvGrpSpPr>
        <p:grpSpPr>
          <a:xfrm>
            <a:off x="1676400" y="1155192"/>
            <a:ext cx="5867400" cy="5321808"/>
            <a:chOff x="1524000" y="1155192"/>
            <a:chExt cx="6096000" cy="5474208"/>
          </a:xfrm>
        </p:grpSpPr>
        <p:sp>
          <p:nvSpPr>
            <p:cNvPr id="26" name="Down Arrow 25"/>
            <p:cNvSpPr/>
            <p:nvPr/>
          </p:nvSpPr>
          <p:spPr>
            <a:xfrm>
              <a:off x="3657600" y="5269992"/>
              <a:ext cx="1676400" cy="1359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 Arrow 27"/>
            <p:cNvSpPr/>
            <p:nvPr/>
          </p:nvSpPr>
          <p:spPr>
            <a:xfrm>
              <a:off x="3657600" y="1155192"/>
              <a:ext cx="1676400" cy="1371600"/>
            </a:xfrm>
            <a:prstGeom prst="upArrow">
              <a:avLst>
                <a:gd name="adj1" fmla="val 50000"/>
                <a:gd name="adj2" fmla="val 4907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wordArtVertRtl" lIns="0" tIns="0" rIns="0" bIns="0" rtlCol="0" anchor="ctr">
              <a:normAutofit/>
            </a:bodyPr>
            <a:lstStyle/>
            <a:p>
              <a:pPr algn="ctr"/>
              <a:endParaRPr lang="en-US" sz="900" b="1" dirty="0">
                <a:solidFill>
                  <a:schemeClr val="tx1"/>
                </a:solidFill>
              </a:endParaRPr>
            </a:p>
          </p:txBody>
        </p:sp>
        <p:sp>
          <p:nvSpPr>
            <p:cNvPr id="21" name="Right Arrow 20"/>
            <p:cNvSpPr/>
            <p:nvPr/>
          </p:nvSpPr>
          <p:spPr>
            <a:xfrm>
              <a:off x="6019800" y="3212592"/>
              <a:ext cx="1600200" cy="1524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smtClean="0">
                  <a:solidFill>
                    <a:schemeClr val="tx1"/>
                  </a:solidFill>
                </a:rPr>
                <a:t>Social</a:t>
              </a:r>
              <a:endParaRPr lang="en-US" sz="2300" b="1" dirty="0">
                <a:solidFill>
                  <a:schemeClr val="tx1"/>
                </a:solidFill>
              </a:endParaRPr>
            </a:p>
          </p:txBody>
        </p:sp>
        <p:sp>
          <p:nvSpPr>
            <p:cNvPr id="22" name="Right Arrow 21"/>
            <p:cNvSpPr/>
            <p:nvPr/>
          </p:nvSpPr>
          <p:spPr>
            <a:xfrm flipH="1">
              <a:off x="1524000" y="3212592"/>
              <a:ext cx="1524000" cy="1524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smtClean="0">
                  <a:solidFill>
                    <a:schemeClr val="tx1"/>
                  </a:solidFill>
                </a:rPr>
                <a:t>Video</a:t>
              </a:r>
              <a:endParaRPr lang="en-US" sz="2300" b="1" dirty="0">
                <a:solidFill>
                  <a:schemeClr val="tx1"/>
                </a:solidFill>
              </a:endParaRPr>
            </a:p>
          </p:txBody>
        </p:sp>
        <p:grpSp>
          <p:nvGrpSpPr>
            <p:cNvPr id="4" name="Group 17"/>
            <p:cNvGrpSpPr/>
            <p:nvPr/>
          </p:nvGrpSpPr>
          <p:grpSpPr>
            <a:xfrm>
              <a:off x="2951136" y="2394734"/>
              <a:ext cx="3165529" cy="2980552"/>
              <a:chOff x="2951136" y="2611142"/>
              <a:chExt cx="3165529" cy="2980552"/>
            </a:xfrm>
          </p:grpSpPr>
          <p:sp>
            <p:nvSpPr>
              <p:cNvPr id="5" name="Oval 4"/>
              <p:cNvSpPr/>
              <p:nvPr/>
            </p:nvSpPr>
            <p:spPr>
              <a:xfrm>
                <a:off x="2951136" y="2637905"/>
                <a:ext cx="3165529" cy="295378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28" name="Rectangle 4"/>
              <p:cNvSpPr>
                <a:spLocks noChangeArrowheads="1"/>
              </p:cNvSpPr>
              <p:nvPr/>
            </p:nvSpPr>
            <p:spPr bwMode="auto">
              <a:xfrm>
                <a:off x="3124200" y="2611142"/>
                <a:ext cx="2895600" cy="29392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Google’s </a:t>
                </a:r>
              </a:p>
              <a:p>
                <a:pPr marL="0" marR="0" lvl="0" indent="0" algn="ctr" defTabSz="914400" rtl="0" eaLnBrk="1" fontAlgn="base" latinLnBrk="0" hangingPunct="1">
                  <a:lnSpc>
                    <a:spcPct val="100000"/>
                  </a:lnSpc>
                  <a:spcBef>
                    <a:spcPct val="0"/>
                  </a:spcBef>
                  <a:spcAft>
                    <a:spcPct val="0"/>
                  </a:spcAft>
                  <a:buClrTx/>
                  <a:buSzTx/>
                  <a:buFontTx/>
                  <a:buNone/>
                  <a:tabLst/>
                </a:pPr>
                <a:r>
                  <a:rPr lang="en-US" sz="2400" b="1" dirty="0" smtClean="0">
                    <a:solidFill>
                      <a:srgbClr val="FF0000"/>
                    </a:solidFill>
                    <a:latin typeface="Calibri" pitchFamily="34" charset="0"/>
                    <a:ea typeface="Calibri" pitchFamily="34" charset="0"/>
                    <a:cs typeface="Times New Roman" pitchFamily="18" charset="0"/>
                  </a:rPr>
                  <a:t>Core Dominance</a:t>
                </a:r>
                <a:endParaRPr kumimoji="0" lang="en-US" sz="24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95% </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of </a:t>
                </a:r>
                <a:r>
                  <a:rPr lang="en-US" sz="1400" dirty="0">
                    <a:solidFill>
                      <a:srgbClr val="FF0000"/>
                    </a:solidFill>
                    <a:latin typeface="Calibri" pitchFamily="34" charset="0"/>
                    <a:ea typeface="Calibri" pitchFamily="34" charset="0"/>
                    <a:cs typeface="Times New Roman" pitchFamily="18" charset="0"/>
                  </a:rPr>
                  <a:t>E</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uropean searches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hlinkClick r:id="rId8"/>
                  </a:rPr>
                  <a:t>per </a:t>
                </a:r>
                <a:r>
                  <a:rPr kumimoji="0" lang="en-US" sz="800" b="0"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hlinkClick r:id="rId8"/>
                  </a:rPr>
                  <a:t>StatCounter</a:t>
                </a: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hlinkClick r:id="rId8"/>
                  </a:rPr>
                  <a:t> 3-12</a:t>
                </a:r>
                <a:endParaRPr kumimoji="0" lang="en-US"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rgbClr val="FF0000"/>
                    </a:solidFill>
                    <a:latin typeface="Calibri" pitchFamily="34" charset="0"/>
                    <a:ea typeface="Calibri" pitchFamily="34" charset="0"/>
                    <a:cs typeface="Times New Roman" pitchFamily="18" charset="0"/>
                  </a:rPr>
                  <a:t>76% </a:t>
                </a:r>
                <a:r>
                  <a:rPr lang="en-US" sz="1400" dirty="0" smtClean="0">
                    <a:solidFill>
                      <a:srgbClr val="FF0000"/>
                    </a:solidFill>
                    <a:latin typeface="Calibri" pitchFamily="34" charset="0"/>
                    <a:ea typeface="Calibri" pitchFamily="34" charset="0"/>
                    <a:cs typeface="Times New Roman" pitchFamily="18" charset="0"/>
                  </a:rPr>
                  <a:t>of U.S. </a:t>
                </a:r>
                <a:r>
                  <a:rPr lang="en-US" sz="1400" dirty="0">
                    <a:solidFill>
                      <a:srgbClr val="FF0000"/>
                    </a:solidFill>
                    <a:latin typeface="Calibri" pitchFamily="34" charset="0"/>
                    <a:ea typeface="Calibri" pitchFamily="34" charset="0"/>
                    <a:cs typeface="Times New Roman" pitchFamily="18" charset="0"/>
                  </a:rPr>
                  <a:t>s</a:t>
                </a:r>
                <a:r>
                  <a:rPr lang="en-US" sz="1400" dirty="0" smtClean="0">
                    <a:solidFill>
                      <a:srgbClr val="FF0000"/>
                    </a:solidFill>
                    <a:latin typeface="Calibri" pitchFamily="34" charset="0"/>
                    <a:ea typeface="Calibri" pitchFamily="34" charset="0"/>
                    <a:cs typeface="Times New Roman" pitchFamily="18" charset="0"/>
                  </a:rPr>
                  <a:t>earch </a:t>
                </a:r>
                <a:r>
                  <a:rPr lang="en-US" sz="1400" dirty="0">
                    <a:solidFill>
                      <a:srgbClr val="FF0000"/>
                    </a:solidFill>
                    <a:latin typeface="Calibri" pitchFamily="34" charset="0"/>
                    <a:ea typeface="Calibri" pitchFamily="34" charset="0"/>
                    <a:cs typeface="Times New Roman" pitchFamily="18" charset="0"/>
                  </a:rPr>
                  <a:t>a</a:t>
                </a:r>
                <a:r>
                  <a:rPr lang="en-US" sz="1400" dirty="0" smtClean="0">
                    <a:solidFill>
                      <a:srgbClr val="FF0000"/>
                    </a:solidFill>
                    <a:latin typeface="Calibri" pitchFamily="34" charset="0"/>
                    <a:ea typeface="Calibri" pitchFamily="34" charset="0"/>
                    <a:cs typeface="Times New Roman" pitchFamily="18" charset="0"/>
                  </a:rPr>
                  <a:t>d revenues</a:t>
                </a:r>
              </a:p>
              <a:p>
                <a:pPr lvl="0" algn="ctr" eaLnBrk="0" fontAlgn="base" hangingPunct="0">
                  <a:spcBef>
                    <a:spcPct val="0"/>
                  </a:spcBef>
                  <a:spcAft>
                    <a:spcPct val="0"/>
                  </a:spcAft>
                </a:pPr>
                <a:r>
                  <a:rPr lang="en-US" sz="800" u="sng" dirty="0">
                    <a:solidFill>
                      <a:srgbClr val="FF0000"/>
                    </a:solidFill>
                    <a:hlinkClick r:id="rId15"/>
                  </a:rPr>
                  <a:t>per </a:t>
                </a:r>
                <a:r>
                  <a:rPr lang="en-US" sz="800" u="sng" dirty="0" err="1">
                    <a:solidFill>
                      <a:srgbClr val="FF0000"/>
                    </a:solidFill>
                    <a:hlinkClick r:id="rId15"/>
                  </a:rPr>
                  <a:t>eMarketer</a:t>
                </a:r>
                <a:r>
                  <a:rPr lang="en-US" sz="800" u="sng" dirty="0">
                    <a:solidFill>
                      <a:srgbClr val="FF0000"/>
                    </a:solidFill>
                    <a:hlinkClick r:id="rId15"/>
                  </a:rPr>
                  <a:t> 6-11</a:t>
                </a:r>
                <a:endParaRPr kumimoji="0" lang="en-US" sz="8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70%</a:t>
                </a:r>
                <a:r>
                  <a:rPr kumimoji="0" lang="en-US" sz="1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of U.S. searches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r>
                  <a:rPr kumimoji="0" lang="en-US" sz="10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including outsourced search for AOL/Ask.com)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hlinkClick r:id="rId16"/>
                  </a:rPr>
                  <a:t>per </a:t>
                </a:r>
                <a:r>
                  <a:rPr kumimoji="0" lang="en-US" sz="800" b="0"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hlinkClick r:id="rId16"/>
                  </a:rPr>
                  <a:t>comScore</a:t>
                </a: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hlinkClick r:id="rId16"/>
                  </a:rPr>
                  <a:t> 2-12</a:t>
                </a:r>
                <a:endParaRPr kumimoji="0" lang="en-US"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57%</a:t>
                </a:r>
                <a:r>
                  <a:rPr kumimoji="0" lang="en-US" sz="1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of </a:t>
                </a:r>
                <a:r>
                  <a:rPr lang="en-US" sz="1400" dirty="0">
                    <a:solidFill>
                      <a:srgbClr val="FF0000"/>
                    </a:solidFill>
                    <a:latin typeface="Calibri" pitchFamily="34" charset="0"/>
                    <a:ea typeface="Calibri" pitchFamily="34" charset="0"/>
                    <a:cs typeface="Times New Roman" pitchFamily="18" charset="0"/>
                  </a:rPr>
                  <a:t>a</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d-serving </a:t>
                </a:r>
                <a:r>
                  <a:rPr lang="en-US" sz="1400" dirty="0" smtClean="0">
                    <a:solidFill>
                      <a:srgbClr val="FF0000"/>
                    </a:solidFill>
                    <a:latin typeface="Calibri" pitchFamily="34" charset="0"/>
                    <a:ea typeface="Calibri" pitchFamily="34" charset="0"/>
                    <a:cs typeface="Times New Roman" pitchFamily="18" charset="0"/>
                  </a:rPr>
                  <a:t>m</a:t>
                </a:r>
                <a:r>
                  <a:rPr kumimoji="0" lang="en-US" sz="140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arket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hlinkClick r:id="rId17"/>
                  </a:rPr>
                  <a:t>per Attributor 1-09</a:t>
                </a:r>
                <a:r>
                  <a:rPr kumimoji="0" lang="en-US" sz="8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rgbClr val="FF0000"/>
                    </a:solidFill>
                    <a:latin typeface="Calibri" pitchFamily="34" charset="0"/>
                    <a:cs typeface="Times New Roman" pitchFamily="18" charset="0"/>
                  </a:rPr>
                  <a:t>44%</a:t>
                </a:r>
                <a:r>
                  <a:rPr lang="en-US" sz="1400" b="1" dirty="0" smtClean="0">
                    <a:solidFill>
                      <a:srgbClr val="FF0000"/>
                    </a:solidFill>
                    <a:latin typeface="Calibri" pitchFamily="34" charset="0"/>
                    <a:cs typeface="Times New Roman" pitchFamily="18" charset="0"/>
                  </a:rPr>
                  <a:t> </a:t>
                </a:r>
                <a:r>
                  <a:rPr lang="en-US" sz="1300" dirty="0">
                    <a:solidFill>
                      <a:srgbClr val="FF0000"/>
                    </a:solidFill>
                    <a:latin typeface="Calibri" pitchFamily="34" charset="0"/>
                    <a:cs typeface="Times New Roman" pitchFamily="18" charset="0"/>
                  </a:rPr>
                  <a:t>g</a:t>
                </a:r>
                <a:r>
                  <a:rPr lang="en-US" sz="1300" dirty="0" smtClean="0">
                    <a:solidFill>
                      <a:srgbClr val="FF0000"/>
                    </a:solidFill>
                    <a:latin typeface="Calibri" pitchFamily="34" charset="0"/>
                    <a:cs typeface="Times New Roman" pitchFamily="18" charset="0"/>
                  </a:rPr>
                  <a:t>lobal online </a:t>
                </a:r>
                <a:r>
                  <a:rPr lang="en-US" sz="1300" dirty="0">
                    <a:solidFill>
                      <a:srgbClr val="FF0000"/>
                    </a:solidFill>
                    <a:latin typeface="Calibri" pitchFamily="34" charset="0"/>
                    <a:cs typeface="Times New Roman" pitchFamily="18" charset="0"/>
                  </a:rPr>
                  <a:t>a</a:t>
                </a:r>
                <a:r>
                  <a:rPr lang="en-US" sz="1300" dirty="0" smtClean="0">
                    <a:solidFill>
                      <a:srgbClr val="FF0000"/>
                    </a:solidFill>
                    <a:latin typeface="Calibri" pitchFamily="34" charset="0"/>
                    <a:cs typeface="Times New Roman" pitchFamily="18" charset="0"/>
                  </a:rPr>
                  <a:t>dvert.        </a:t>
                </a:r>
                <a:endParaRPr kumimoji="0" lang="en-US" sz="1300" i="0" u="none" strike="noStrike" cap="none" normalizeH="0" baseline="0" dirty="0" smtClean="0">
                  <a:ln>
                    <a:noFill/>
                  </a:ln>
                  <a:solidFill>
                    <a:srgbClr val="FF0000"/>
                  </a:solidFill>
                  <a:effectLst/>
                  <a:latin typeface="Arial"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FF0000"/>
                    </a:solidFill>
                    <a:effectLst/>
                    <a:latin typeface="Arial" pitchFamily="34" charset="0"/>
                    <a:ea typeface="Calibri" pitchFamily="34" charset="0"/>
                    <a:cs typeface="Times New Roman" pitchFamily="18" charset="0"/>
                  </a:rPr>
                  <a:t> </a:t>
                </a:r>
                <a:r>
                  <a:rPr kumimoji="0" lang="en-US" sz="800" b="0" i="0" u="none" strike="noStrike" cap="none" normalizeH="0" baseline="0" dirty="0" err="1" smtClean="0">
                    <a:ln>
                      <a:noFill/>
                    </a:ln>
                    <a:solidFill>
                      <a:srgbClr val="FF0000"/>
                    </a:solidFill>
                    <a:effectLst/>
                    <a:latin typeface="Arial" pitchFamily="34" charset="0"/>
                    <a:ea typeface="Calibri" pitchFamily="34" charset="0"/>
                    <a:cs typeface="Times New Roman" pitchFamily="18" charset="0"/>
                    <a:hlinkClick r:id="rId18"/>
                  </a:rPr>
                  <a:t>ZenithOptimedia</a:t>
                </a:r>
                <a:r>
                  <a:rPr kumimoji="0" lang="en-US" sz="800" b="0" i="0" u="none" strike="noStrike" cap="none" normalizeH="0" baseline="0" dirty="0" smtClean="0">
                    <a:ln>
                      <a:noFill/>
                    </a:ln>
                    <a:solidFill>
                      <a:srgbClr val="FF0000"/>
                    </a:solidFill>
                    <a:effectLst/>
                    <a:latin typeface="Arial" pitchFamily="34" charset="0"/>
                    <a:ea typeface="Calibri" pitchFamily="34" charset="0"/>
                    <a:cs typeface="Times New Roman" pitchFamily="18" charset="0"/>
                    <a:hlinkClick r:id="rId18"/>
                  </a:rPr>
                  <a:t> 12-11</a:t>
                </a:r>
                <a:r>
                  <a:rPr kumimoji="0" lang="en-US" sz="800" b="0" i="0" u="none" strike="noStrike" cap="none" normalizeH="0" baseline="0" dirty="0" smtClean="0">
                    <a:ln>
                      <a:noFill/>
                    </a:ln>
                    <a:solidFill>
                      <a:srgbClr val="FF0000"/>
                    </a:solidFill>
                    <a:effectLst/>
                    <a:latin typeface="Arial" pitchFamily="34" charset="0"/>
                    <a:cs typeface="Arial" pitchFamily="34" charset="0"/>
                  </a:rPr>
                  <a:t> </a:t>
                </a:r>
              </a:p>
            </p:txBody>
          </p:sp>
        </p:grpSp>
        <p:sp>
          <p:nvSpPr>
            <p:cNvPr id="29" name="TextBox 28"/>
            <p:cNvSpPr txBox="1"/>
            <p:nvPr/>
          </p:nvSpPr>
          <p:spPr>
            <a:xfrm>
              <a:off x="3962400" y="1455527"/>
              <a:ext cx="1371600" cy="461665"/>
            </a:xfrm>
            <a:prstGeom prst="rect">
              <a:avLst/>
            </a:prstGeom>
            <a:noFill/>
          </p:spPr>
          <p:txBody>
            <a:bodyPr wrap="square" rtlCol="0">
              <a:spAutoFit/>
            </a:bodyPr>
            <a:lstStyle/>
            <a:p>
              <a:r>
                <a:rPr lang="en-US" sz="2300" b="1" dirty="0" smtClean="0"/>
                <a:t>Mobile</a:t>
              </a:r>
              <a:endParaRPr lang="en-US" sz="2300" b="1" dirty="0"/>
            </a:p>
          </p:txBody>
        </p:sp>
        <p:sp>
          <p:nvSpPr>
            <p:cNvPr id="30" name="TextBox 29"/>
            <p:cNvSpPr txBox="1"/>
            <p:nvPr/>
          </p:nvSpPr>
          <p:spPr>
            <a:xfrm>
              <a:off x="3886200" y="5875127"/>
              <a:ext cx="1371600" cy="461665"/>
            </a:xfrm>
            <a:prstGeom prst="rect">
              <a:avLst/>
            </a:prstGeom>
            <a:noFill/>
          </p:spPr>
          <p:txBody>
            <a:bodyPr wrap="square" rtlCol="0">
              <a:spAutoFit/>
            </a:bodyPr>
            <a:lstStyle/>
            <a:p>
              <a:r>
                <a:rPr lang="en-US" sz="2300" b="1" dirty="0" smtClean="0"/>
                <a:t>Browser</a:t>
              </a:r>
              <a:endParaRPr lang="en-US" sz="2300" b="1" dirty="0"/>
            </a:p>
          </p:txBody>
        </p:sp>
      </p:grpSp>
      <p:sp>
        <p:nvSpPr>
          <p:cNvPr id="32" name="TextBox 31"/>
          <p:cNvSpPr txBox="1"/>
          <p:nvPr/>
        </p:nvSpPr>
        <p:spPr>
          <a:xfrm>
            <a:off x="1676400" y="6139190"/>
            <a:ext cx="2478564" cy="261610"/>
          </a:xfrm>
          <a:prstGeom prst="rect">
            <a:avLst/>
          </a:prstGeom>
          <a:noFill/>
        </p:spPr>
        <p:txBody>
          <a:bodyPr wrap="none" rtlCol="0">
            <a:spAutoFit/>
          </a:bodyPr>
          <a:lstStyle/>
          <a:p>
            <a:r>
              <a:rPr lang="en-US" sz="1100" i="1" dirty="0" smtClean="0">
                <a:solidFill>
                  <a:schemeClr val="tx2"/>
                </a:solidFill>
              </a:rPr>
              <a:t>By Scott Cleland, Precursor LLC , 3-28-12</a:t>
            </a:r>
            <a:endParaRPr lang="en-US" sz="1100" i="1" dirty="0">
              <a:solidFill>
                <a:schemeClr val="tx2"/>
              </a:solidFill>
            </a:endParaRPr>
          </a:p>
        </p:txBody>
      </p:sp>
      <p:sp>
        <p:nvSpPr>
          <p:cNvPr id="24" name="Slide Number Placeholder 23"/>
          <p:cNvSpPr>
            <a:spLocks noGrp="1"/>
          </p:cNvSpPr>
          <p:nvPr>
            <p:ph type="sldNum" sz="quarter" idx="12"/>
          </p:nvPr>
        </p:nvSpPr>
        <p:spPr/>
        <p:txBody>
          <a:bodyPr/>
          <a:lstStyle/>
          <a:p>
            <a:fld id="{AD8F4E82-029B-4E53-9A54-B15A858753E1}" type="slidenum">
              <a:rPr lang="en-US" smtClean="0"/>
              <a:pPr/>
              <a:t>9</a:t>
            </a:fld>
            <a:endParaRPr lang="en-US"/>
          </a:p>
        </p:txBody>
      </p:sp>
      <p:sp>
        <p:nvSpPr>
          <p:cNvPr id="25" name="Footer Placeholder 24"/>
          <p:cNvSpPr>
            <a:spLocks noGrp="1"/>
          </p:cNvSpPr>
          <p:nvPr>
            <p:ph type="ftr" sz="quarter" idx="11"/>
          </p:nvPr>
        </p:nvSpPr>
        <p:spPr/>
        <p:txBody>
          <a:bodyPr/>
          <a:lstStyle/>
          <a:p>
            <a:r>
              <a:rPr lang="en-US" smtClean="0"/>
              <a:t>Scott Cleland -- Precursor LLC</a:t>
            </a:r>
            <a:endParaRPr lang="en-US"/>
          </a:p>
        </p:txBody>
      </p:sp>
      <p:sp>
        <p:nvSpPr>
          <p:cNvPr id="27" name="Date Placeholder 26"/>
          <p:cNvSpPr>
            <a:spLocks noGrp="1"/>
          </p:cNvSpPr>
          <p:nvPr>
            <p:ph type="dt" sz="half" idx="10"/>
          </p:nvPr>
        </p:nvSpPr>
        <p:spPr/>
        <p:txBody>
          <a:bodyPr/>
          <a:lstStyle/>
          <a:p>
            <a:r>
              <a:rPr lang="en-US" smtClean="0"/>
              <a:t>7/2/2012</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8203</TotalTime>
  <Words>5388</Words>
  <Application>Microsoft Office PowerPoint</Application>
  <PresentationFormat>On-screen Show (4:3)</PresentationFormat>
  <Paragraphs>589</Paragraphs>
  <Slides>17</Slides>
  <Notes>1</Notes>
  <HiddenSlides>0</HiddenSlides>
  <MMClips>0</MMClip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Office Theme</vt:lpstr>
      <vt:lpstr>2_Custom Design</vt:lpstr>
      <vt:lpstr>1_Custom Design</vt:lpstr>
      <vt:lpstr>Custom Design</vt:lpstr>
      <vt:lpstr>     EU-Google Antitrust Primer: Top Ten Q&amp;A     </vt:lpstr>
      <vt:lpstr>1. What Is the EU’s Antitrust Problem with Google?</vt:lpstr>
      <vt:lpstr>1. Cont. EU’s Google Antitrust Concerns in Their Own Words</vt:lpstr>
      <vt:lpstr>2. Explaining the Google Antitrust Problem to a Non-Expert How Google Rigs their Info-Casino Game – So they Can’t Lose</vt:lpstr>
      <vt:lpstr>3. Why Competition Is Not “One Click Away”  Advertisers not Consumers Pay for Internet Content   Consumers are the Product Advertisers &amp; Publishers Essentially ‘Buy’ from Google So Competition is Not “One Click Away” for Real Customers: Advertisers/Publishers  </vt:lpstr>
      <vt:lpstr>4. FTC Tipped Google to Monopoly by Approving Google-DoubleClick  Combined Only 2 Companies with Dominant Shares of Users, Advertisers &amp; Websites In 2007, FTC Allowed Google to Buy Most All Users, Advertisers, &amp; Websites They Did Not Already Have 90+% of Users + 90+% Advertisers + 90+% of Websites = Googleopoly</vt:lpstr>
      <vt:lpstr>5. Why Google Has a Search Advertising Monopoly How Google’s Perpetual, Self-Reinforcing, Business Feedback Loop Works  </vt:lpstr>
      <vt:lpstr>6. What Makes Google’s Monopoly Lasting?  Most of Internet is Either on Google’s Payroll or Undercut by its Free Info/Products/Services “I think the solution is tighter integration. In other words, we can do this without making an acquisition. The term I've been using is 'merge without merging.' The Web allows you to do that, where you can get the Web systems of both organizations fairly well integrated, and you don't have to do it on exclusive basis.”  Google CEO Schmidt  1-7-09  </vt:lpstr>
      <vt:lpstr>7. Is Google’s Dominance Spreading? Google’s Successfully Leveraging Its Search Dominance Throughout the Web Ecosystem</vt:lpstr>
      <vt:lpstr>8. Google Has The World’s Worst Current Antitrust Record</vt:lpstr>
      <vt:lpstr>9. What is Google’s Monopolization Strategy? “It’s obvious what our strategy should be. It’s to work on problems on a scale no one else can.” Sergey Brin, Wired UK 6-30-09</vt:lpstr>
      <vt:lpstr>10. How Are Consumers &amp; Innovation Harmed by Google?</vt:lpstr>
      <vt:lpstr>Appendix A:Top Ten Google Antitrust Quotes</vt:lpstr>
      <vt:lpstr>Appendix B: How Google is Systemically Anti-Competitive</vt:lpstr>
      <vt:lpstr>C: How Google Uniquely Has “Total Information Awareness” Power  “We are very early in the total information we have within Google… we will get better at personalization.” Google CEO, FT 5-22-07  *Information now available for: Googleopoly’s leverage, law enforcement subpoena, national security access, &amp; hackers to steal</vt:lpstr>
      <vt:lpstr> Appendix D: Bio: Scott Cleland, President, Precursor® LLC </vt:lpstr>
      <vt:lpstr>Appendix E: www.Googleopoly.net Research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Googleopoly VI: The Domino Theory of Google’s Spreading Monopolization of Digital Media Markets</dc:title>
  <dc:creator>Scott Cleland</dc:creator>
  <cp:lastModifiedBy>Scott Cleland</cp:lastModifiedBy>
  <cp:revision>835</cp:revision>
  <dcterms:created xsi:type="dcterms:W3CDTF">2010-08-25T20:47:27Z</dcterms:created>
  <dcterms:modified xsi:type="dcterms:W3CDTF">2012-06-29T02:55:58Z</dcterms:modified>
</cp:coreProperties>
</file>